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DejaVu Serif"/>
                <a:cs typeface="DejaVu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Georgia"/>
                <a:cs typeface="Georg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80449" y="1585391"/>
            <a:ext cx="13677900" cy="71151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423752" y="2011224"/>
            <a:ext cx="2556510" cy="592455"/>
          </a:xfrm>
          <a:custGeom>
            <a:avLst/>
            <a:gdLst/>
            <a:ahLst/>
            <a:cxnLst/>
            <a:rect l="l" t="t" r="r" b="b"/>
            <a:pathLst>
              <a:path w="2556509" h="592455">
                <a:moveTo>
                  <a:pt x="2555946" y="592174"/>
                </a:moveTo>
                <a:lnTo>
                  <a:pt x="0" y="592174"/>
                </a:lnTo>
                <a:lnTo>
                  <a:pt x="711" y="553879"/>
                </a:lnTo>
                <a:lnTo>
                  <a:pt x="2955" y="513377"/>
                </a:lnTo>
                <a:lnTo>
                  <a:pt x="6895" y="471200"/>
                </a:lnTo>
                <a:lnTo>
                  <a:pt x="12693" y="427880"/>
                </a:lnTo>
                <a:lnTo>
                  <a:pt x="20512" y="383952"/>
                </a:lnTo>
                <a:lnTo>
                  <a:pt x="30515" y="339947"/>
                </a:lnTo>
                <a:lnTo>
                  <a:pt x="42866" y="296400"/>
                </a:lnTo>
                <a:lnTo>
                  <a:pt x="57727" y="253843"/>
                </a:lnTo>
                <a:lnTo>
                  <a:pt x="75262" y="212809"/>
                </a:lnTo>
                <a:lnTo>
                  <a:pt x="95633" y="173831"/>
                </a:lnTo>
                <a:lnTo>
                  <a:pt x="119003" y="137442"/>
                </a:lnTo>
                <a:lnTo>
                  <a:pt x="145536" y="104176"/>
                </a:lnTo>
                <a:lnTo>
                  <a:pt x="175394" y="74566"/>
                </a:lnTo>
                <a:lnTo>
                  <a:pt x="208741" y="49143"/>
                </a:lnTo>
                <a:lnTo>
                  <a:pt x="245739" y="28442"/>
                </a:lnTo>
                <a:lnTo>
                  <a:pt x="286552" y="12996"/>
                </a:lnTo>
                <a:lnTo>
                  <a:pt x="331342" y="3338"/>
                </a:lnTo>
                <a:lnTo>
                  <a:pt x="380273" y="0"/>
                </a:lnTo>
                <a:lnTo>
                  <a:pt x="2555946" y="0"/>
                </a:lnTo>
                <a:lnTo>
                  <a:pt x="2555946" y="592174"/>
                </a:lnTo>
                <a:close/>
              </a:path>
            </a:pathLst>
          </a:custGeom>
          <a:solidFill>
            <a:srgbClr val="FFFFFF"/>
          </a:solidFill>
        </p:spPr>
        <p:txBody>
          <a:bodyPr wrap="square" lIns="0" tIns="0" rIns="0" bIns="0" rtlCol="0"/>
          <a:lstStyle/>
          <a:p>
            <a:endParaRPr/>
          </a:p>
        </p:txBody>
      </p:sp>
      <p:sp>
        <p:nvSpPr>
          <p:cNvPr id="18" name="bk object 18"/>
          <p:cNvSpPr/>
          <p:nvPr/>
        </p:nvSpPr>
        <p:spPr>
          <a:xfrm>
            <a:off x="4812840" y="2011236"/>
            <a:ext cx="5401945" cy="3298190"/>
          </a:xfrm>
          <a:custGeom>
            <a:avLst/>
            <a:gdLst/>
            <a:ahLst/>
            <a:cxnLst/>
            <a:rect l="l" t="t" r="r" b="b"/>
            <a:pathLst>
              <a:path w="5401945" h="3298190">
                <a:moveTo>
                  <a:pt x="5157631" y="3298104"/>
                </a:moveTo>
                <a:lnTo>
                  <a:pt x="3512710" y="3263057"/>
                </a:lnTo>
                <a:lnTo>
                  <a:pt x="3459129" y="3257812"/>
                </a:lnTo>
                <a:lnTo>
                  <a:pt x="3414744" y="3245020"/>
                </a:lnTo>
                <a:lnTo>
                  <a:pt x="3379909" y="3225422"/>
                </a:lnTo>
                <a:lnTo>
                  <a:pt x="3340288" y="3168769"/>
                </a:lnTo>
                <a:lnTo>
                  <a:pt x="3336207" y="3133194"/>
                </a:lnTo>
                <a:lnTo>
                  <a:pt x="3343080" y="3093773"/>
                </a:lnTo>
                <a:lnTo>
                  <a:pt x="3361258" y="3051246"/>
                </a:lnTo>
                <a:lnTo>
                  <a:pt x="3391095" y="3006354"/>
                </a:lnTo>
                <a:lnTo>
                  <a:pt x="3555877" y="2795309"/>
                </a:lnTo>
                <a:lnTo>
                  <a:pt x="3485727" y="2742772"/>
                </a:lnTo>
                <a:lnTo>
                  <a:pt x="3412642" y="2686823"/>
                </a:lnTo>
                <a:lnTo>
                  <a:pt x="3297903" y="2596955"/>
                </a:lnTo>
                <a:lnTo>
                  <a:pt x="3177562" y="2500578"/>
                </a:lnTo>
                <a:lnTo>
                  <a:pt x="3009427" y="2363167"/>
                </a:lnTo>
                <a:lnTo>
                  <a:pt x="2743655" y="2141343"/>
                </a:lnTo>
                <a:lnTo>
                  <a:pt x="1285007" y="898961"/>
                </a:lnTo>
                <a:lnTo>
                  <a:pt x="1021448" y="681273"/>
                </a:lnTo>
                <a:lnTo>
                  <a:pt x="855187" y="547364"/>
                </a:lnTo>
                <a:lnTo>
                  <a:pt x="736460" y="454007"/>
                </a:lnTo>
                <a:lnTo>
                  <a:pt x="660484" y="395527"/>
                </a:lnTo>
                <a:lnTo>
                  <a:pt x="587256" y="340296"/>
                </a:lnTo>
                <a:lnTo>
                  <a:pt x="516952" y="288524"/>
                </a:lnTo>
                <a:lnTo>
                  <a:pt x="482952" y="264000"/>
                </a:lnTo>
                <a:lnTo>
                  <a:pt x="449750" y="240419"/>
                </a:lnTo>
                <a:lnTo>
                  <a:pt x="417368" y="217806"/>
                </a:lnTo>
                <a:lnTo>
                  <a:pt x="385828" y="196187"/>
                </a:lnTo>
                <a:lnTo>
                  <a:pt x="325363" y="156039"/>
                </a:lnTo>
                <a:lnTo>
                  <a:pt x="268533" y="120181"/>
                </a:lnTo>
                <a:lnTo>
                  <a:pt x="215516" y="88822"/>
                </a:lnTo>
                <a:lnTo>
                  <a:pt x="166488" y="62171"/>
                </a:lnTo>
                <a:lnTo>
                  <a:pt x="121628" y="40435"/>
                </a:lnTo>
                <a:lnTo>
                  <a:pt x="81113" y="23823"/>
                </a:lnTo>
                <a:lnTo>
                  <a:pt x="28875" y="8968"/>
                </a:lnTo>
                <a:lnTo>
                  <a:pt x="0" y="6076"/>
                </a:lnTo>
                <a:lnTo>
                  <a:pt x="434969" y="5317"/>
                </a:lnTo>
                <a:lnTo>
                  <a:pt x="4760" y="0"/>
                </a:lnTo>
                <a:lnTo>
                  <a:pt x="2461433" y="0"/>
                </a:lnTo>
                <a:lnTo>
                  <a:pt x="2507287" y="2646"/>
                </a:lnTo>
                <a:lnTo>
                  <a:pt x="2553860" y="10525"/>
                </a:lnTo>
                <a:lnTo>
                  <a:pt x="2601360" y="23547"/>
                </a:lnTo>
                <a:lnTo>
                  <a:pt x="2649997" y="41622"/>
                </a:lnTo>
                <a:lnTo>
                  <a:pt x="2699981" y="64660"/>
                </a:lnTo>
                <a:lnTo>
                  <a:pt x="2751521" y="92571"/>
                </a:lnTo>
                <a:lnTo>
                  <a:pt x="2804827" y="125265"/>
                </a:lnTo>
                <a:lnTo>
                  <a:pt x="2860107" y="162652"/>
                </a:lnTo>
                <a:lnTo>
                  <a:pt x="2917571" y="204642"/>
                </a:lnTo>
                <a:lnTo>
                  <a:pt x="2977430" y="251145"/>
                </a:lnTo>
                <a:lnTo>
                  <a:pt x="3008322" y="276061"/>
                </a:lnTo>
                <a:lnTo>
                  <a:pt x="3039891" y="302071"/>
                </a:lnTo>
                <a:lnTo>
                  <a:pt x="3072163" y="329165"/>
                </a:lnTo>
                <a:lnTo>
                  <a:pt x="3105164" y="357331"/>
                </a:lnTo>
                <a:lnTo>
                  <a:pt x="3138921" y="386558"/>
                </a:lnTo>
                <a:lnTo>
                  <a:pt x="3208806" y="448148"/>
                </a:lnTo>
                <a:lnTo>
                  <a:pt x="3319954" y="548209"/>
                </a:lnTo>
                <a:lnTo>
                  <a:pt x="3803135" y="989277"/>
                </a:lnTo>
                <a:lnTo>
                  <a:pt x="3958655" y="1128460"/>
                </a:lnTo>
                <a:lnTo>
                  <a:pt x="4125687" y="1275167"/>
                </a:lnTo>
                <a:lnTo>
                  <a:pt x="4243785" y="1377001"/>
                </a:lnTo>
                <a:lnTo>
                  <a:pt x="4367523" y="1481954"/>
                </a:lnTo>
                <a:lnTo>
                  <a:pt x="4497109" y="1589935"/>
                </a:lnTo>
                <a:lnTo>
                  <a:pt x="5009642" y="1589935"/>
                </a:lnTo>
                <a:lnTo>
                  <a:pt x="5391456" y="2998642"/>
                </a:lnTo>
                <a:lnTo>
                  <a:pt x="5400703" y="3048057"/>
                </a:lnTo>
                <a:lnTo>
                  <a:pt x="5401391" y="3094820"/>
                </a:lnTo>
                <a:lnTo>
                  <a:pt x="5394009" y="3138303"/>
                </a:lnTo>
                <a:lnTo>
                  <a:pt x="5379050" y="3177879"/>
                </a:lnTo>
                <a:lnTo>
                  <a:pt x="5357003" y="3212920"/>
                </a:lnTo>
                <a:lnTo>
                  <a:pt x="5328359" y="3242796"/>
                </a:lnTo>
                <a:lnTo>
                  <a:pt x="5293609" y="3266881"/>
                </a:lnTo>
                <a:lnTo>
                  <a:pt x="5253244" y="3284546"/>
                </a:lnTo>
                <a:lnTo>
                  <a:pt x="5207754" y="3295163"/>
                </a:lnTo>
                <a:lnTo>
                  <a:pt x="5157631" y="3298104"/>
                </a:lnTo>
                <a:close/>
              </a:path>
              <a:path w="5401945" h="3298190">
                <a:moveTo>
                  <a:pt x="5009642" y="1589935"/>
                </a:moveTo>
                <a:lnTo>
                  <a:pt x="4497109" y="1589935"/>
                </a:lnTo>
                <a:lnTo>
                  <a:pt x="4682439" y="1352576"/>
                </a:lnTo>
                <a:lnTo>
                  <a:pt x="4718747" y="1312754"/>
                </a:lnTo>
                <a:lnTo>
                  <a:pt x="4755571" y="1284830"/>
                </a:lnTo>
                <a:lnTo>
                  <a:pt x="4792112" y="1268640"/>
                </a:lnTo>
                <a:lnTo>
                  <a:pt x="4827568" y="1264022"/>
                </a:lnTo>
                <a:lnTo>
                  <a:pt x="4861139" y="1270814"/>
                </a:lnTo>
                <a:lnTo>
                  <a:pt x="4919423" y="1317978"/>
                </a:lnTo>
                <a:lnTo>
                  <a:pt x="4942533" y="1358026"/>
                </a:lnTo>
                <a:lnTo>
                  <a:pt x="4960556" y="1408834"/>
                </a:lnTo>
                <a:lnTo>
                  <a:pt x="5009642" y="1589935"/>
                </a:lnTo>
                <a:close/>
              </a:path>
            </a:pathLst>
          </a:custGeom>
          <a:solidFill>
            <a:srgbClr val="FF565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03813" y="897887"/>
            <a:ext cx="15680372" cy="1511300"/>
          </a:xfrm>
          <a:prstGeom prst="rect">
            <a:avLst/>
          </a:prstGeom>
        </p:spPr>
        <p:txBody>
          <a:bodyPr wrap="square" lIns="0" tIns="0" rIns="0" bIns="0">
            <a:spAutoFit/>
          </a:bodyPr>
          <a:lstStyle>
            <a:lvl1pPr>
              <a:defRPr sz="4200" b="0" i="0">
                <a:solidFill>
                  <a:schemeClr val="tx1"/>
                </a:solidFill>
                <a:latin typeface="Georgia"/>
                <a:cs typeface="Georgia"/>
              </a:defRPr>
            </a:lvl1pPr>
          </a:lstStyle>
          <a:p>
            <a:endParaRPr/>
          </a:p>
        </p:txBody>
      </p:sp>
      <p:sp>
        <p:nvSpPr>
          <p:cNvPr id="3" name="Holder 3"/>
          <p:cNvSpPr>
            <a:spLocks noGrp="1"/>
          </p:cNvSpPr>
          <p:nvPr>
            <p:ph type="body" idx="1"/>
          </p:nvPr>
        </p:nvSpPr>
        <p:spPr>
          <a:xfrm>
            <a:off x="949959" y="3551504"/>
            <a:ext cx="16388080" cy="3857625"/>
          </a:xfrm>
          <a:prstGeom prst="rect">
            <a:avLst/>
          </a:prstGeom>
        </p:spPr>
        <p:txBody>
          <a:bodyPr wrap="square" lIns="0" tIns="0" rIns="0" bIns="0">
            <a:spAutoFit/>
          </a:bodyPr>
          <a:lstStyle>
            <a:lvl1pPr>
              <a:defRPr sz="2400" b="0" i="0">
                <a:solidFill>
                  <a:schemeClr val="tx1"/>
                </a:solidFill>
                <a:latin typeface="DejaVu Serif"/>
                <a:cs typeface="DejaVu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10/21/2019</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orgm.meb.gov.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346608" cy="103154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32353" y="3106051"/>
            <a:ext cx="3009900" cy="30099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175264" y="2032478"/>
            <a:ext cx="11938000" cy="4325620"/>
          </a:xfrm>
          <a:prstGeom prst="rect">
            <a:avLst/>
          </a:prstGeom>
        </p:spPr>
        <p:txBody>
          <a:bodyPr vert="horz" wrap="square" lIns="0" tIns="12065" rIns="0" bIns="0" rtlCol="0">
            <a:spAutoFit/>
          </a:bodyPr>
          <a:lstStyle/>
          <a:p>
            <a:pPr marL="12065" marR="5080" algn="ctr">
              <a:lnSpc>
                <a:spcPct val="126000"/>
              </a:lnSpc>
              <a:spcBef>
                <a:spcPts val="95"/>
              </a:spcBef>
            </a:pPr>
            <a:r>
              <a:rPr sz="5600" spc="440" dirty="0">
                <a:solidFill>
                  <a:srgbClr val="2E665C"/>
                </a:solidFill>
                <a:latin typeface="Verdana"/>
                <a:cs typeface="Verdana"/>
              </a:rPr>
              <a:t>REHBER</a:t>
            </a:r>
            <a:r>
              <a:rPr sz="5600" spc="-1445" dirty="0">
                <a:solidFill>
                  <a:srgbClr val="2E665C"/>
                </a:solidFill>
                <a:latin typeface="Verdana"/>
                <a:cs typeface="Verdana"/>
              </a:rPr>
              <a:t> </a:t>
            </a:r>
            <a:r>
              <a:rPr sz="5600" spc="260" dirty="0">
                <a:solidFill>
                  <a:srgbClr val="2E665C"/>
                </a:solidFill>
                <a:latin typeface="Verdana"/>
                <a:cs typeface="Verdana"/>
              </a:rPr>
              <a:t>ÖĞRETMENİ </a:t>
            </a:r>
            <a:r>
              <a:rPr sz="5600" spc="140" dirty="0">
                <a:solidFill>
                  <a:srgbClr val="2E665C"/>
                </a:solidFill>
                <a:latin typeface="Verdana"/>
                <a:cs typeface="Verdana"/>
              </a:rPr>
              <a:t>OLMAYAN  </a:t>
            </a:r>
            <a:r>
              <a:rPr sz="5600" spc="120" dirty="0">
                <a:solidFill>
                  <a:srgbClr val="2E665C"/>
                </a:solidFill>
                <a:latin typeface="Verdana"/>
                <a:cs typeface="Verdana"/>
              </a:rPr>
              <a:t>OKULLARDA </a:t>
            </a:r>
            <a:r>
              <a:rPr sz="5600" spc="204" dirty="0">
                <a:solidFill>
                  <a:srgbClr val="2E665C"/>
                </a:solidFill>
                <a:latin typeface="Verdana"/>
                <a:cs typeface="Verdana"/>
              </a:rPr>
              <a:t>YÜRÜTÜLEN  </a:t>
            </a:r>
            <a:r>
              <a:rPr sz="5600" spc="360" dirty="0">
                <a:solidFill>
                  <a:srgbClr val="2E665C"/>
                </a:solidFill>
                <a:latin typeface="Verdana"/>
                <a:cs typeface="Verdana"/>
              </a:rPr>
              <a:t>REHBERLİK </a:t>
            </a:r>
            <a:r>
              <a:rPr sz="5600" spc="290" dirty="0">
                <a:solidFill>
                  <a:srgbClr val="2E665C"/>
                </a:solidFill>
                <a:latin typeface="Verdana"/>
                <a:cs typeface="Verdana"/>
              </a:rPr>
              <a:t>HİZMETLERİ  </a:t>
            </a:r>
            <a:r>
              <a:rPr sz="5600" spc="235" dirty="0">
                <a:solidFill>
                  <a:srgbClr val="2E665C"/>
                </a:solidFill>
                <a:latin typeface="Verdana"/>
                <a:cs typeface="Verdana"/>
              </a:rPr>
              <a:t>BİLGİLENDİRME</a:t>
            </a:r>
            <a:r>
              <a:rPr sz="5600" spc="-595" dirty="0">
                <a:solidFill>
                  <a:srgbClr val="2E665C"/>
                </a:solidFill>
                <a:latin typeface="Verdana"/>
                <a:cs typeface="Verdana"/>
              </a:rPr>
              <a:t> </a:t>
            </a:r>
            <a:r>
              <a:rPr sz="5600" spc="145" dirty="0">
                <a:solidFill>
                  <a:srgbClr val="2E665C"/>
                </a:solidFill>
                <a:latin typeface="Verdana"/>
                <a:cs typeface="Verdana"/>
              </a:rPr>
              <a:t>TOPLANTISI</a:t>
            </a:r>
            <a:endParaRPr sz="5600">
              <a:latin typeface="Verdana"/>
              <a:cs typeface="Verdana"/>
            </a:endParaRPr>
          </a:p>
        </p:txBody>
      </p:sp>
      <p:sp>
        <p:nvSpPr>
          <p:cNvPr id="5" name="object 5"/>
          <p:cNvSpPr txBox="1"/>
          <p:nvPr/>
        </p:nvSpPr>
        <p:spPr>
          <a:xfrm>
            <a:off x="6321761" y="7122589"/>
            <a:ext cx="5644515" cy="1656080"/>
          </a:xfrm>
          <a:prstGeom prst="rect">
            <a:avLst/>
          </a:prstGeom>
        </p:spPr>
        <p:txBody>
          <a:bodyPr vert="horz" wrap="square" lIns="0" tIns="24765" rIns="0" bIns="0" rtlCol="0">
            <a:spAutoFit/>
          </a:bodyPr>
          <a:lstStyle/>
          <a:p>
            <a:pPr marL="12700" marR="5080" algn="ctr">
              <a:lnSpc>
                <a:spcPct val="97800"/>
              </a:lnSpc>
              <a:spcBef>
                <a:spcPts val="195"/>
              </a:spcBef>
              <a:tabLst>
                <a:tab pos="1304290" algn="l"/>
                <a:tab pos="2029460" algn="l"/>
                <a:tab pos="4213225" algn="l"/>
              </a:tabLst>
            </a:pPr>
            <a:r>
              <a:rPr sz="2400" spc="555" dirty="0">
                <a:solidFill>
                  <a:srgbClr val="2E665C"/>
                </a:solidFill>
                <a:latin typeface="Trebuchet MS"/>
                <a:cs typeface="Trebuchet MS"/>
              </a:rPr>
              <a:t>Rehber</a:t>
            </a:r>
            <a:r>
              <a:rPr sz="2400" spc="-470" dirty="0">
                <a:solidFill>
                  <a:srgbClr val="2E665C"/>
                </a:solidFill>
                <a:latin typeface="Trebuchet MS"/>
                <a:cs typeface="Trebuchet MS"/>
              </a:rPr>
              <a:t> </a:t>
            </a:r>
            <a:r>
              <a:rPr sz="2400" spc="-5" dirty="0">
                <a:solidFill>
                  <a:srgbClr val="2E665C"/>
                </a:solidFill>
                <a:latin typeface="Trebuchet MS"/>
                <a:cs typeface="Trebuchet MS"/>
              </a:rPr>
              <a:t>l</a:t>
            </a:r>
            <a:r>
              <a:rPr sz="2400" spc="-465" dirty="0">
                <a:solidFill>
                  <a:srgbClr val="2E665C"/>
                </a:solidFill>
                <a:latin typeface="Trebuchet MS"/>
                <a:cs typeface="Trebuchet MS"/>
              </a:rPr>
              <a:t> </a:t>
            </a:r>
            <a:r>
              <a:rPr sz="2400" spc="45" dirty="0">
                <a:solidFill>
                  <a:srgbClr val="2E665C"/>
                </a:solidFill>
                <a:latin typeface="Trebuchet MS"/>
                <a:cs typeface="Trebuchet MS"/>
              </a:rPr>
              <a:t>i</a:t>
            </a:r>
            <a:r>
              <a:rPr sz="2400" spc="-465" dirty="0">
                <a:solidFill>
                  <a:srgbClr val="2E665C"/>
                </a:solidFill>
                <a:latin typeface="Trebuchet MS"/>
                <a:cs typeface="Trebuchet MS"/>
              </a:rPr>
              <a:t> </a:t>
            </a:r>
            <a:r>
              <a:rPr sz="2400" spc="135" dirty="0">
                <a:solidFill>
                  <a:srgbClr val="2E665C"/>
                </a:solidFill>
                <a:latin typeface="Trebuchet MS"/>
                <a:cs typeface="Trebuchet MS"/>
              </a:rPr>
              <a:t>k	</a:t>
            </a:r>
            <a:r>
              <a:rPr sz="2400" spc="320" dirty="0">
                <a:solidFill>
                  <a:srgbClr val="2E665C"/>
                </a:solidFill>
                <a:latin typeface="Trebuchet MS"/>
                <a:cs typeface="Trebuchet MS"/>
              </a:rPr>
              <a:t>Hi</a:t>
            </a:r>
            <a:r>
              <a:rPr sz="2400" spc="-470" dirty="0">
                <a:solidFill>
                  <a:srgbClr val="2E665C"/>
                </a:solidFill>
                <a:latin typeface="Trebuchet MS"/>
                <a:cs typeface="Trebuchet MS"/>
              </a:rPr>
              <a:t> </a:t>
            </a:r>
            <a:r>
              <a:rPr sz="2400" spc="515" dirty="0">
                <a:solidFill>
                  <a:srgbClr val="2E665C"/>
                </a:solidFill>
                <a:latin typeface="Trebuchet MS"/>
                <a:cs typeface="Trebuchet MS"/>
              </a:rPr>
              <a:t>zmet</a:t>
            </a:r>
            <a:r>
              <a:rPr sz="2400" spc="-465" dirty="0">
                <a:solidFill>
                  <a:srgbClr val="2E665C"/>
                </a:solidFill>
                <a:latin typeface="Trebuchet MS"/>
                <a:cs typeface="Trebuchet MS"/>
              </a:rPr>
              <a:t> </a:t>
            </a:r>
            <a:r>
              <a:rPr sz="2400" spc="-5" dirty="0">
                <a:solidFill>
                  <a:srgbClr val="2E665C"/>
                </a:solidFill>
                <a:latin typeface="Trebuchet MS"/>
                <a:cs typeface="Trebuchet MS"/>
              </a:rPr>
              <a:t>l</a:t>
            </a:r>
            <a:r>
              <a:rPr sz="2400" spc="-470" dirty="0">
                <a:solidFill>
                  <a:srgbClr val="2E665C"/>
                </a:solidFill>
                <a:latin typeface="Trebuchet MS"/>
                <a:cs typeface="Trebuchet MS"/>
              </a:rPr>
              <a:t> </a:t>
            </a:r>
            <a:r>
              <a:rPr sz="2400" spc="375" dirty="0">
                <a:solidFill>
                  <a:srgbClr val="2E665C"/>
                </a:solidFill>
                <a:latin typeface="Trebuchet MS"/>
                <a:cs typeface="Trebuchet MS"/>
              </a:rPr>
              <a:t>er</a:t>
            </a:r>
            <a:r>
              <a:rPr sz="2400" spc="-465" dirty="0">
                <a:solidFill>
                  <a:srgbClr val="2E665C"/>
                </a:solidFill>
                <a:latin typeface="Trebuchet MS"/>
                <a:cs typeface="Trebuchet MS"/>
              </a:rPr>
              <a:t> </a:t>
            </a:r>
            <a:r>
              <a:rPr sz="2400" spc="45" dirty="0">
                <a:solidFill>
                  <a:srgbClr val="2E665C"/>
                </a:solidFill>
                <a:latin typeface="Trebuchet MS"/>
                <a:cs typeface="Trebuchet MS"/>
              </a:rPr>
              <a:t>i	</a:t>
            </a:r>
            <a:r>
              <a:rPr sz="2400" spc="445" dirty="0">
                <a:solidFill>
                  <a:srgbClr val="2E665C"/>
                </a:solidFill>
                <a:latin typeface="Trebuchet MS"/>
                <a:cs typeface="Trebuchet MS"/>
              </a:rPr>
              <a:t>Böl</a:t>
            </a:r>
            <a:r>
              <a:rPr sz="2400" spc="-555" dirty="0">
                <a:solidFill>
                  <a:srgbClr val="2E665C"/>
                </a:solidFill>
                <a:latin typeface="Trebuchet MS"/>
                <a:cs typeface="Trebuchet MS"/>
              </a:rPr>
              <a:t> </a:t>
            </a:r>
            <a:r>
              <a:rPr sz="2400" spc="530" dirty="0">
                <a:solidFill>
                  <a:srgbClr val="2E665C"/>
                </a:solidFill>
                <a:latin typeface="Trebuchet MS"/>
                <a:cs typeface="Trebuchet MS"/>
              </a:rPr>
              <a:t>ümü </a:t>
            </a:r>
            <a:r>
              <a:rPr sz="2400" spc="170" dirty="0">
                <a:solidFill>
                  <a:srgbClr val="2E665C"/>
                </a:solidFill>
                <a:latin typeface="Trebuchet MS"/>
                <a:cs typeface="Trebuchet MS"/>
              </a:rPr>
              <a:t> </a:t>
            </a:r>
            <a:r>
              <a:rPr sz="2400" spc="195" dirty="0">
                <a:solidFill>
                  <a:srgbClr val="2E665C"/>
                </a:solidFill>
                <a:latin typeface="Arial"/>
                <a:cs typeface="Arial"/>
              </a:rPr>
              <a:t>I</a:t>
            </a:r>
            <a:r>
              <a:rPr sz="2400" spc="-415" dirty="0">
                <a:solidFill>
                  <a:srgbClr val="2E665C"/>
                </a:solidFill>
                <a:latin typeface="Arial"/>
                <a:cs typeface="Arial"/>
              </a:rPr>
              <a:t> </a:t>
            </a:r>
            <a:r>
              <a:rPr sz="3200" b="1" spc="265" dirty="0">
                <a:solidFill>
                  <a:srgbClr val="2E665C"/>
                </a:solidFill>
                <a:latin typeface="Noto Sans"/>
                <a:cs typeface="Noto Sans"/>
              </a:rPr>
              <a:t>Ğ</a:t>
            </a:r>
            <a:r>
              <a:rPr sz="2400" spc="265" dirty="0">
                <a:solidFill>
                  <a:srgbClr val="2E665C"/>
                </a:solidFill>
                <a:latin typeface="Arial"/>
                <a:cs typeface="Arial"/>
              </a:rPr>
              <a:t>D</a:t>
            </a:r>
            <a:r>
              <a:rPr sz="2400" spc="-415" dirty="0">
                <a:solidFill>
                  <a:srgbClr val="2E665C"/>
                </a:solidFill>
                <a:latin typeface="Arial"/>
                <a:cs typeface="Arial"/>
              </a:rPr>
              <a:t> </a:t>
            </a:r>
            <a:r>
              <a:rPr sz="2400" spc="240" dirty="0">
                <a:solidFill>
                  <a:srgbClr val="2E665C"/>
                </a:solidFill>
                <a:latin typeface="Arial"/>
                <a:cs typeface="Arial"/>
              </a:rPr>
              <a:t>IR	</a:t>
            </a:r>
            <a:r>
              <a:rPr sz="2400" spc="30" dirty="0">
                <a:solidFill>
                  <a:srgbClr val="2E665C"/>
                </a:solidFill>
                <a:latin typeface="Arial"/>
                <a:cs typeface="Arial"/>
              </a:rPr>
              <a:t>R</a:t>
            </a:r>
            <a:r>
              <a:rPr sz="2400" spc="-415" dirty="0">
                <a:solidFill>
                  <a:srgbClr val="2E665C"/>
                </a:solidFill>
                <a:latin typeface="Arial"/>
                <a:cs typeface="Arial"/>
              </a:rPr>
              <a:t> </a:t>
            </a:r>
            <a:r>
              <a:rPr sz="2400" spc="890" dirty="0">
                <a:solidFill>
                  <a:srgbClr val="2E665C"/>
                </a:solidFill>
                <a:latin typeface="Arial"/>
                <a:cs typeface="Arial"/>
              </a:rPr>
              <a:t>AM</a:t>
            </a:r>
            <a:endParaRPr sz="2400">
              <a:latin typeface="Arial"/>
              <a:cs typeface="Arial"/>
            </a:endParaRPr>
          </a:p>
          <a:p>
            <a:pPr marR="1270" algn="ctr">
              <a:lnSpc>
                <a:spcPts val="2865"/>
              </a:lnSpc>
            </a:pPr>
            <a:r>
              <a:rPr sz="2400" dirty="0">
                <a:latin typeface="DejaVu Serif"/>
                <a:cs typeface="DejaVu Serif"/>
              </a:rPr>
              <a:t>Kader</a:t>
            </a:r>
            <a:r>
              <a:rPr sz="2400" spc="-10" dirty="0">
                <a:latin typeface="DejaVu Serif"/>
                <a:cs typeface="DejaVu Serif"/>
              </a:rPr>
              <a:t> </a:t>
            </a:r>
            <a:r>
              <a:rPr sz="2400" dirty="0">
                <a:latin typeface="DejaVu Serif"/>
                <a:cs typeface="DejaVu Serif"/>
              </a:rPr>
              <a:t>KARACA</a:t>
            </a:r>
            <a:endParaRPr sz="2400">
              <a:latin typeface="DejaVu Serif"/>
              <a:cs typeface="DejaVu Serif"/>
            </a:endParaRPr>
          </a:p>
          <a:p>
            <a:pPr marR="1905" algn="ctr">
              <a:lnSpc>
                <a:spcPct val="100000"/>
              </a:lnSpc>
              <a:spcBef>
                <a:spcPts val="420"/>
              </a:spcBef>
            </a:pPr>
            <a:r>
              <a:rPr sz="2400" dirty="0">
                <a:latin typeface="DejaVu Serif"/>
                <a:cs typeface="DejaVu Serif"/>
              </a:rPr>
              <a:t>Emre</a:t>
            </a:r>
            <a:r>
              <a:rPr sz="2400" spc="-10" dirty="0">
                <a:latin typeface="DejaVu Serif"/>
                <a:cs typeface="DejaVu Serif"/>
              </a:rPr>
              <a:t> </a:t>
            </a:r>
            <a:r>
              <a:rPr sz="2400" dirty="0">
                <a:latin typeface="DejaVu Serif"/>
                <a:cs typeface="DejaVu Serif"/>
              </a:rPr>
              <a:t>OKYAR</a:t>
            </a:r>
            <a:endParaRPr sz="2400">
              <a:latin typeface="DejaVu Serif"/>
              <a:cs typeface="DejaVu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5850" y="682625"/>
            <a:ext cx="14276705" cy="665480"/>
          </a:xfrm>
          <a:prstGeom prst="rect">
            <a:avLst/>
          </a:prstGeom>
        </p:spPr>
        <p:txBody>
          <a:bodyPr vert="horz" wrap="square" lIns="0" tIns="12700" rIns="0" bIns="0" rtlCol="0">
            <a:spAutoFit/>
          </a:bodyPr>
          <a:lstStyle/>
          <a:p>
            <a:pPr marL="12700">
              <a:lnSpc>
                <a:spcPct val="100000"/>
              </a:lnSpc>
              <a:spcBef>
                <a:spcPts val="100"/>
              </a:spcBef>
            </a:pPr>
            <a:r>
              <a:rPr spc="155" dirty="0"/>
              <a:t>Okul</a:t>
            </a:r>
            <a:r>
              <a:rPr spc="-260" dirty="0"/>
              <a:t> </a:t>
            </a:r>
            <a:r>
              <a:rPr spc="95" dirty="0"/>
              <a:t>psikososyal</a:t>
            </a:r>
            <a:r>
              <a:rPr spc="-254" dirty="0"/>
              <a:t> </a:t>
            </a:r>
            <a:r>
              <a:rPr spc="145" dirty="0"/>
              <a:t>koruma,</a:t>
            </a:r>
            <a:r>
              <a:rPr spc="-254" dirty="0"/>
              <a:t> </a:t>
            </a:r>
            <a:r>
              <a:rPr spc="90" dirty="0"/>
              <a:t>önleme</a:t>
            </a:r>
            <a:r>
              <a:rPr spc="-254" dirty="0"/>
              <a:t> </a:t>
            </a:r>
            <a:r>
              <a:rPr spc="140" dirty="0"/>
              <a:t>ve</a:t>
            </a:r>
            <a:r>
              <a:rPr spc="-254" dirty="0"/>
              <a:t> </a:t>
            </a:r>
            <a:r>
              <a:rPr spc="250" dirty="0"/>
              <a:t>krize</a:t>
            </a:r>
            <a:r>
              <a:rPr spc="-254" dirty="0"/>
              <a:t> </a:t>
            </a:r>
            <a:r>
              <a:rPr spc="120" dirty="0"/>
              <a:t>müdahale</a:t>
            </a:r>
            <a:r>
              <a:rPr spc="-254" dirty="0"/>
              <a:t> </a:t>
            </a:r>
            <a:r>
              <a:rPr spc="160" dirty="0"/>
              <a:t>ekibi</a:t>
            </a:r>
          </a:p>
        </p:txBody>
      </p:sp>
      <p:sp>
        <p:nvSpPr>
          <p:cNvPr id="3" name="object 3"/>
          <p:cNvSpPr txBox="1"/>
          <p:nvPr/>
        </p:nvSpPr>
        <p:spPr>
          <a:xfrm>
            <a:off x="2005850" y="2751378"/>
            <a:ext cx="14131925" cy="5054600"/>
          </a:xfrm>
          <a:prstGeom prst="rect">
            <a:avLst/>
          </a:prstGeom>
        </p:spPr>
        <p:txBody>
          <a:bodyPr vert="horz" wrap="square" lIns="0" tIns="12700" rIns="0" bIns="0" rtlCol="0">
            <a:spAutoFit/>
          </a:bodyPr>
          <a:lstStyle/>
          <a:p>
            <a:pPr marL="12700" marR="5080">
              <a:lnSpc>
                <a:spcPct val="114599"/>
              </a:lnSpc>
              <a:spcBef>
                <a:spcPts val="100"/>
              </a:spcBef>
            </a:pPr>
            <a:r>
              <a:rPr sz="2400" dirty="0">
                <a:latin typeface="DejaVu Serif"/>
                <a:cs typeface="DejaVu Serif"/>
              </a:rPr>
              <a:t>ç) Travma/kriz durumunda personel kapasitesi yetersiz kaldığında ve destek ihtiyacı  ortaya çıktığında “Psikososyal Koruma, Önleme ve Krize Müdahale Hizmetleri Destek  Talep Formu” nu (EK-2) doldurarak il/ilçe ekibinden destek talep eder. Gerekli</a:t>
            </a:r>
            <a:r>
              <a:rPr sz="2400" spc="-100" dirty="0">
                <a:latin typeface="DejaVu Serif"/>
                <a:cs typeface="DejaVu Serif"/>
              </a:rPr>
              <a:t> </a:t>
            </a:r>
            <a:r>
              <a:rPr sz="2400" dirty="0">
                <a:latin typeface="DejaVu Serif"/>
                <a:cs typeface="DejaVu Serif"/>
              </a:rPr>
              <a:t>durumlarda  il/ilçe ekibi ile işbirliği</a:t>
            </a:r>
            <a:r>
              <a:rPr sz="2400" spc="-5" dirty="0">
                <a:latin typeface="DejaVu Serif"/>
                <a:cs typeface="DejaVu Serif"/>
              </a:rPr>
              <a:t> </a:t>
            </a:r>
            <a:r>
              <a:rPr sz="2400" dirty="0">
                <a:latin typeface="DejaVu Serif"/>
                <a:cs typeface="DejaVu Serif"/>
              </a:rPr>
              <a:t>yapar.</a:t>
            </a:r>
            <a:endParaRPr sz="2400">
              <a:latin typeface="DejaVu Serif"/>
              <a:cs typeface="DejaVu Serif"/>
            </a:endParaRPr>
          </a:p>
          <a:p>
            <a:pPr marL="12700" marR="191770">
              <a:lnSpc>
                <a:spcPct val="114599"/>
              </a:lnSpc>
              <a:buAutoNum type="alphaLcParenR" startAt="4"/>
              <a:tabLst>
                <a:tab pos="424180" algn="l"/>
              </a:tabLst>
            </a:pPr>
            <a:r>
              <a:rPr sz="2400" dirty="0">
                <a:latin typeface="DejaVu Serif"/>
                <a:cs typeface="DejaVu Serif"/>
              </a:rPr>
              <a:t>Okulda yaşanan travma/kriz durumlarına yönelik gerçekleştirilen krize müdahale  çalışmalarını “Psikososyal Koruma, Önleme ve Krize Müdahale Hizmetleri Çalışma  Raporu”nu (EK-3) doldurarak okul müdürlüğü aracılığıyla il/ilçe millî eğitim</a:t>
            </a:r>
            <a:r>
              <a:rPr sz="2400" spc="-100" dirty="0">
                <a:latin typeface="DejaVu Serif"/>
                <a:cs typeface="DejaVu Serif"/>
              </a:rPr>
              <a:t> </a:t>
            </a:r>
            <a:r>
              <a:rPr sz="2400" dirty="0">
                <a:latin typeface="DejaVu Serif"/>
                <a:cs typeface="DejaVu Serif"/>
              </a:rPr>
              <a:t>müdürlüğüne  gönderir.</a:t>
            </a:r>
            <a:endParaRPr sz="2400">
              <a:latin typeface="DejaVu Serif"/>
              <a:cs typeface="DejaVu Serif"/>
            </a:endParaRPr>
          </a:p>
          <a:p>
            <a:pPr marL="12700" marR="577215">
              <a:lnSpc>
                <a:spcPct val="114599"/>
              </a:lnSpc>
              <a:buAutoNum type="alphaLcParenR" startAt="4"/>
              <a:tabLst>
                <a:tab pos="408940" algn="l"/>
              </a:tabLst>
            </a:pPr>
            <a:r>
              <a:rPr sz="2400" dirty="0">
                <a:latin typeface="DejaVu Serif"/>
                <a:cs typeface="DejaVu Serif"/>
              </a:rPr>
              <a:t>Travma/kriz durumlarına yönelik gerçekleştirdiği çalışmalar sonunda gerekli izleme  ve değerlendirmeyi yapar, “Psikososyal Koruma, Önleme ve Krize Müdahale</a:t>
            </a:r>
            <a:r>
              <a:rPr sz="2400" spc="-100" dirty="0">
                <a:latin typeface="DejaVu Serif"/>
                <a:cs typeface="DejaVu Serif"/>
              </a:rPr>
              <a:t> </a:t>
            </a:r>
            <a:r>
              <a:rPr sz="2400" dirty="0">
                <a:latin typeface="DejaVu Serif"/>
                <a:cs typeface="DejaVu Serif"/>
              </a:rPr>
              <a:t>Hizmetleri  İzleme Formu”nu (EK-4) doldurarak okul müdürlüğü aracılığıyla il/ilçe millî eğitim  müdürlüğüne</a:t>
            </a:r>
            <a:r>
              <a:rPr sz="2400" spc="-5" dirty="0">
                <a:latin typeface="DejaVu Serif"/>
                <a:cs typeface="DejaVu Serif"/>
              </a:rPr>
              <a:t> </a:t>
            </a:r>
            <a:r>
              <a:rPr sz="2400" dirty="0">
                <a:latin typeface="DejaVu Serif"/>
                <a:cs typeface="DejaVu Serif"/>
              </a:rPr>
              <a:t>gönderir.</a:t>
            </a:r>
            <a:endParaRPr sz="2400">
              <a:latin typeface="DejaVu Serif"/>
              <a:cs typeface="DejaVu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5850" y="682625"/>
            <a:ext cx="14276705" cy="665480"/>
          </a:xfrm>
          <a:prstGeom prst="rect">
            <a:avLst/>
          </a:prstGeom>
        </p:spPr>
        <p:txBody>
          <a:bodyPr vert="horz" wrap="square" lIns="0" tIns="12700" rIns="0" bIns="0" rtlCol="0">
            <a:spAutoFit/>
          </a:bodyPr>
          <a:lstStyle/>
          <a:p>
            <a:pPr marL="12700">
              <a:lnSpc>
                <a:spcPct val="100000"/>
              </a:lnSpc>
              <a:spcBef>
                <a:spcPts val="100"/>
              </a:spcBef>
            </a:pPr>
            <a:r>
              <a:rPr spc="155" dirty="0"/>
              <a:t>Okul</a:t>
            </a:r>
            <a:r>
              <a:rPr spc="-260" dirty="0"/>
              <a:t> </a:t>
            </a:r>
            <a:r>
              <a:rPr spc="95" dirty="0"/>
              <a:t>psikososyal</a:t>
            </a:r>
            <a:r>
              <a:rPr spc="-254" dirty="0"/>
              <a:t> </a:t>
            </a:r>
            <a:r>
              <a:rPr spc="145" dirty="0"/>
              <a:t>koruma,</a:t>
            </a:r>
            <a:r>
              <a:rPr spc="-254" dirty="0"/>
              <a:t> </a:t>
            </a:r>
            <a:r>
              <a:rPr spc="90" dirty="0"/>
              <a:t>önleme</a:t>
            </a:r>
            <a:r>
              <a:rPr spc="-254" dirty="0"/>
              <a:t> </a:t>
            </a:r>
            <a:r>
              <a:rPr spc="140" dirty="0"/>
              <a:t>ve</a:t>
            </a:r>
            <a:r>
              <a:rPr spc="-254" dirty="0"/>
              <a:t> </a:t>
            </a:r>
            <a:r>
              <a:rPr spc="250" dirty="0"/>
              <a:t>krize</a:t>
            </a:r>
            <a:r>
              <a:rPr spc="-254" dirty="0"/>
              <a:t> </a:t>
            </a:r>
            <a:r>
              <a:rPr spc="120" dirty="0"/>
              <a:t>müdahale</a:t>
            </a:r>
            <a:r>
              <a:rPr spc="-254" dirty="0"/>
              <a:t> </a:t>
            </a:r>
            <a:r>
              <a:rPr spc="160" dirty="0"/>
              <a:t>ekibi</a:t>
            </a:r>
          </a:p>
        </p:txBody>
      </p:sp>
      <p:sp>
        <p:nvSpPr>
          <p:cNvPr id="3" name="object 3"/>
          <p:cNvSpPr txBox="1"/>
          <p:nvPr/>
        </p:nvSpPr>
        <p:spPr>
          <a:xfrm>
            <a:off x="2005850" y="2602865"/>
            <a:ext cx="13888719" cy="2540000"/>
          </a:xfrm>
          <a:prstGeom prst="rect">
            <a:avLst/>
          </a:prstGeom>
        </p:spPr>
        <p:txBody>
          <a:bodyPr vert="horz" wrap="square" lIns="0" tIns="12700" rIns="0" bIns="0" rtlCol="0">
            <a:spAutoFit/>
          </a:bodyPr>
          <a:lstStyle/>
          <a:p>
            <a:pPr marL="12700" marR="866775">
              <a:lnSpc>
                <a:spcPct val="114599"/>
              </a:lnSpc>
              <a:spcBef>
                <a:spcPts val="100"/>
              </a:spcBef>
              <a:buAutoNum type="alphaLcParenR" startAt="6"/>
              <a:tabLst>
                <a:tab pos="341630" algn="l"/>
              </a:tabLst>
            </a:pPr>
            <a:r>
              <a:rPr sz="2400" dirty="0">
                <a:latin typeface="DejaVu Serif"/>
                <a:cs typeface="DejaVu Serif"/>
              </a:rPr>
              <a:t>Travma/kriz durumlarından etkilenen bireylere ilişkin kayıtları başta gizlilik</a:t>
            </a:r>
            <a:r>
              <a:rPr sz="2400" spc="-100" dirty="0">
                <a:latin typeface="DejaVu Serif"/>
                <a:cs typeface="DejaVu Serif"/>
              </a:rPr>
              <a:t> </a:t>
            </a:r>
            <a:r>
              <a:rPr sz="2400" dirty="0">
                <a:latin typeface="DejaVu Serif"/>
                <a:cs typeface="DejaVu Serif"/>
              </a:rPr>
              <a:t>ilkesi  olmak üzere etik kurallara uygun bir şekilde tutar ve muhafaza</a:t>
            </a:r>
            <a:r>
              <a:rPr sz="2400" spc="-30" dirty="0">
                <a:latin typeface="DejaVu Serif"/>
                <a:cs typeface="DejaVu Serif"/>
              </a:rPr>
              <a:t> </a:t>
            </a:r>
            <a:r>
              <a:rPr sz="2400" dirty="0">
                <a:latin typeface="DejaVu Serif"/>
                <a:cs typeface="DejaVu Serif"/>
              </a:rPr>
              <a:t>eder.</a:t>
            </a:r>
            <a:endParaRPr sz="2400">
              <a:latin typeface="DejaVu Serif"/>
              <a:cs typeface="DejaVu Serif"/>
            </a:endParaRPr>
          </a:p>
          <a:p>
            <a:pPr marL="12700" marR="5080">
              <a:lnSpc>
                <a:spcPct val="114599"/>
              </a:lnSpc>
              <a:buAutoNum type="alphaLcParenR" startAt="6"/>
              <a:tabLst>
                <a:tab pos="424180" algn="l"/>
              </a:tabLst>
            </a:pPr>
            <a:r>
              <a:rPr sz="2400" dirty="0">
                <a:latin typeface="DejaVu Serif"/>
                <a:cs typeface="DejaVu Serif"/>
              </a:rPr>
              <a:t>Gerek görülmesi hâlinde travma/kriz durumlarından etkilenen bireylerin</a:t>
            </a:r>
            <a:r>
              <a:rPr sz="2400" spc="-100" dirty="0">
                <a:latin typeface="DejaVu Serif"/>
                <a:cs typeface="DejaVu Serif"/>
              </a:rPr>
              <a:t> </a:t>
            </a:r>
            <a:r>
              <a:rPr sz="2400" dirty="0">
                <a:latin typeface="DejaVu Serif"/>
                <a:cs typeface="DejaVu Serif"/>
              </a:rPr>
              <a:t>öğretmenleri,  ailesi, arkadaşları gibi yakın çevresinin de krize müdahale sürecine katılımını</a:t>
            </a:r>
            <a:r>
              <a:rPr sz="2400" spc="-60" dirty="0">
                <a:latin typeface="DejaVu Serif"/>
                <a:cs typeface="DejaVu Serif"/>
              </a:rPr>
              <a:t> </a:t>
            </a:r>
            <a:r>
              <a:rPr sz="2400" dirty="0">
                <a:latin typeface="DejaVu Serif"/>
                <a:cs typeface="DejaVu Serif"/>
              </a:rPr>
              <a:t>sağlar.</a:t>
            </a:r>
            <a:endParaRPr sz="2400">
              <a:latin typeface="DejaVu Serif"/>
              <a:cs typeface="DejaVu Serif"/>
            </a:endParaRPr>
          </a:p>
          <a:p>
            <a:pPr marL="12700" marR="1032510">
              <a:lnSpc>
                <a:spcPct val="114599"/>
              </a:lnSpc>
            </a:pPr>
            <a:r>
              <a:rPr sz="2400" dirty="0">
                <a:latin typeface="DejaVu Serif"/>
                <a:cs typeface="DejaVu Serif"/>
              </a:rPr>
              <a:t>ğ) Okulda risk grubunda bulunan ve travma/kriz durumlarından etkilenen</a:t>
            </a:r>
            <a:r>
              <a:rPr sz="2400" spc="-100" dirty="0">
                <a:latin typeface="DejaVu Serif"/>
                <a:cs typeface="DejaVu Serif"/>
              </a:rPr>
              <a:t> </a:t>
            </a:r>
            <a:r>
              <a:rPr sz="2400" dirty="0">
                <a:latin typeface="DejaVu Serif"/>
                <a:cs typeface="DejaVu Serif"/>
              </a:rPr>
              <a:t>bireyleri  gerektiğinde ilgili kurum ve kuruluşlara</a:t>
            </a:r>
            <a:r>
              <a:rPr sz="2400" spc="-10" dirty="0">
                <a:latin typeface="DejaVu Serif"/>
                <a:cs typeface="DejaVu Serif"/>
              </a:rPr>
              <a:t> </a:t>
            </a:r>
            <a:r>
              <a:rPr sz="2400" dirty="0">
                <a:latin typeface="DejaVu Serif"/>
                <a:cs typeface="DejaVu Serif"/>
              </a:rPr>
              <a:t>yönlendirir.</a:t>
            </a:r>
            <a:endParaRPr sz="2400">
              <a:latin typeface="DejaVu Serif"/>
              <a:cs typeface="DejaVu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ECE"/>
          </a:solidFill>
        </p:spPr>
        <p:txBody>
          <a:bodyPr wrap="square" lIns="0" tIns="0" rIns="0" bIns="0" rtlCol="0"/>
          <a:lstStyle/>
          <a:p>
            <a:endParaRPr/>
          </a:p>
        </p:txBody>
      </p:sp>
      <p:sp>
        <p:nvSpPr>
          <p:cNvPr id="3" name="object 3"/>
          <p:cNvSpPr txBox="1">
            <a:spLocks noGrp="1"/>
          </p:cNvSpPr>
          <p:nvPr>
            <p:ph type="title"/>
          </p:nvPr>
        </p:nvSpPr>
        <p:spPr>
          <a:xfrm>
            <a:off x="8211654" y="364480"/>
            <a:ext cx="1164590" cy="665480"/>
          </a:xfrm>
          <a:prstGeom prst="rect">
            <a:avLst/>
          </a:prstGeom>
        </p:spPr>
        <p:txBody>
          <a:bodyPr vert="horz" wrap="square" lIns="0" tIns="12700" rIns="0" bIns="0" rtlCol="0">
            <a:spAutoFit/>
          </a:bodyPr>
          <a:lstStyle/>
          <a:p>
            <a:pPr marL="12700">
              <a:lnSpc>
                <a:spcPct val="100000"/>
              </a:lnSpc>
              <a:spcBef>
                <a:spcPts val="100"/>
              </a:spcBef>
            </a:pPr>
            <a:r>
              <a:rPr spc="20" dirty="0"/>
              <a:t>EK</a:t>
            </a:r>
            <a:r>
              <a:rPr spc="-95" dirty="0"/>
              <a:t>-</a:t>
            </a:r>
            <a:r>
              <a:rPr spc="-20" dirty="0"/>
              <a:t>1</a:t>
            </a:r>
          </a:p>
        </p:txBody>
      </p:sp>
      <p:sp>
        <p:nvSpPr>
          <p:cNvPr id="4" name="object 4"/>
          <p:cNvSpPr/>
          <p:nvPr/>
        </p:nvSpPr>
        <p:spPr>
          <a:xfrm>
            <a:off x="1028700" y="1028700"/>
            <a:ext cx="6477000" cy="91630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740656" y="1028700"/>
            <a:ext cx="6515100" cy="91630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ECE"/>
          </a:solidFill>
        </p:spPr>
        <p:txBody>
          <a:bodyPr wrap="square" lIns="0" tIns="0" rIns="0" bIns="0" rtlCol="0"/>
          <a:lstStyle/>
          <a:p>
            <a:endParaRPr/>
          </a:p>
        </p:txBody>
      </p:sp>
      <p:sp>
        <p:nvSpPr>
          <p:cNvPr id="3" name="object 3"/>
          <p:cNvSpPr txBox="1">
            <a:spLocks noGrp="1"/>
          </p:cNvSpPr>
          <p:nvPr>
            <p:ph type="title"/>
          </p:nvPr>
        </p:nvSpPr>
        <p:spPr>
          <a:xfrm>
            <a:off x="8211654" y="364480"/>
            <a:ext cx="1164590" cy="665480"/>
          </a:xfrm>
          <a:prstGeom prst="rect">
            <a:avLst/>
          </a:prstGeom>
        </p:spPr>
        <p:txBody>
          <a:bodyPr vert="horz" wrap="square" lIns="0" tIns="12700" rIns="0" bIns="0" rtlCol="0">
            <a:spAutoFit/>
          </a:bodyPr>
          <a:lstStyle/>
          <a:p>
            <a:pPr marL="12700">
              <a:lnSpc>
                <a:spcPct val="100000"/>
              </a:lnSpc>
              <a:spcBef>
                <a:spcPts val="100"/>
              </a:spcBef>
            </a:pPr>
            <a:r>
              <a:rPr spc="20" dirty="0"/>
              <a:t>EK</a:t>
            </a:r>
            <a:r>
              <a:rPr spc="-95" dirty="0"/>
              <a:t>-</a:t>
            </a:r>
            <a:r>
              <a:rPr spc="-20" dirty="0"/>
              <a:t>1</a:t>
            </a:r>
          </a:p>
        </p:txBody>
      </p:sp>
      <p:sp>
        <p:nvSpPr>
          <p:cNvPr id="4" name="object 4"/>
          <p:cNvSpPr/>
          <p:nvPr/>
        </p:nvSpPr>
        <p:spPr>
          <a:xfrm>
            <a:off x="1028700" y="1028700"/>
            <a:ext cx="5838825" cy="8229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514785" y="1028700"/>
            <a:ext cx="5743574" cy="8229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ECE"/>
          </a:solidFill>
        </p:spPr>
        <p:txBody>
          <a:bodyPr wrap="square" lIns="0" tIns="0" rIns="0" bIns="0" rtlCol="0"/>
          <a:lstStyle/>
          <a:p>
            <a:endParaRPr/>
          </a:p>
        </p:txBody>
      </p:sp>
      <p:sp>
        <p:nvSpPr>
          <p:cNvPr id="3" name="object 3"/>
          <p:cNvSpPr txBox="1">
            <a:spLocks noGrp="1"/>
          </p:cNvSpPr>
          <p:nvPr>
            <p:ph type="title"/>
          </p:nvPr>
        </p:nvSpPr>
        <p:spPr>
          <a:xfrm>
            <a:off x="8177720" y="364480"/>
            <a:ext cx="1232535" cy="665480"/>
          </a:xfrm>
          <a:prstGeom prst="rect">
            <a:avLst/>
          </a:prstGeom>
        </p:spPr>
        <p:txBody>
          <a:bodyPr vert="horz" wrap="square" lIns="0" tIns="12700" rIns="0" bIns="0" rtlCol="0">
            <a:spAutoFit/>
          </a:bodyPr>
          <a:lstStyle/>
          <a:p>
            <a:pPr marL="12700">
              <a:lnSpc>
                <a:spcPct val="100000"/>
              </a:lnSpc>
              <a:spcBef>
                <a:spcPts val="100"/>
              </a:spcBef>
            </a:pPr>
            <a:r>
              <a:rPr spc="20" dirty="0"/>
              <a:t>EK</a:t>
            </a:r>
            <a:r>
              <a:rPr spc="-95" dirty="0"/>
              <a:t>-</a:t>
            </a:r>
            <a:r>
              <a:rPr spc="-30" dirty="0"/>
              <a:t>2</a:t>
            </a:r>
          </a:p>
        </p:txBody>
      </p:sp>
      <p:sp>
        <p:nvSpPr>
          <p:cNvPr id="4" name="object 4"/>
          <p:cNvSpPr/>
          <p:nvPr/>
        </p:nvSpPr>
        <p:spPr>
          <a:xfrm>
            <a:off x="1028700" y="1028700"/>
            <a:ext cx="5629275" cy="8229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357508" y="954534"/>
            <a:ext cx="5905499" cy="8382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ECE"/>
          </a:solidFill>
        </p:spPr>
        <p:txBody>
          <a:bodyPr wrap="square" lIns="0" tIns="0" rIns="0" bIns="0" rtlCol="0"/>
          <a:lstStyle/>
          <a:p>
            <a:endParaRPr/>
          </a:p>
        </p:txBody>
      </p:sp>
      <p:sp>
        <p:nvSpPr>
          <p:cNvPr id="3" name="object 3"/>
          <p:cNvSpPr txBox="1">
            <a:spLocks noGrp="1"/>
          </p:cNvSpPr>
          <p:nvPr>
            <p:ph type="title"/>
          </p:nvPr>
        </p:nvSpPr>
        <p:spPr>
          <a:xfrm>
            <a:off x="8172132" y="364480"/>
            <a:ext cx="1243330" cy="665480"/>
          </a:xfrm>
          <a:prstGeom prst="rect">
            <a:avLst/>
          </a:prstGeom>
        </p:spPr>
        <p:txBody>
          <a:bodyPr vert="horz" wrap="square" lIns="0" tIns="12700" rIns="0" bIns="0" rtlCol="0">
            <a:spAutoFit/>
          </a:bodyPr>
          <a:lstStyle/>
          <a:p>
            <a:pPr marL="12700">
              <a:lnSpc>
                <a:spcPct val="100000"/>
              </a:lnSpc>
              <a:spcBef>
                <a:spcPts val="100"/>
              </a:spcBef>
            </a:pPr>
            <a:r>
              <a:rPr spc="20" dirty="0"/>
              <a:t>EK</a:t>
            </a:r>
            <a:r>
              <a:rPr spc="-95" dirty="0"/>
              <a:t>-</a:t>
            </a:r>
            <a:r>
              <a:rPr spc="85" dirty="0"/>
              <a:t>3</a:t>
            </a:r>
          </a:p>
        </p:txBody>
      </p:sp>
      <p:sp>
        <p:nvSpPr>
          <p:cNvPr id="4" name="object 4"/>
          <p:cNvSpPr/>
          <p:nvPr/>
        </p:nvSpPr>
        <p:spPr>
          <a:xfrm>
            <a:off x="6175463" y="1009290"/>
            <a:ext cx="5934075" cy="8248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CECE"/>
          </a:solidFill>
        </p:spPr>
        <p:txBody>
          <a:bodyPr wrap="square" lIns="0" tIns="0" rIns="0" bIns="0" rtlCol="0"/>
          <a:lstStyle/>
          <a:p>
            <a:endParaRPr/>
          </a:p>
        </p:txBody>
      </p:sp>
      <p:sp>
        <p:nvSpPr>
          <p:cNvPr id="3" name="object 3"/>
          <p:cNvSpPr txBox="1">
            <a:spLocks noGrp="1"/>
          </p:cNvSpPr>
          <p:nvPr>
            <p:ph type="title"/>
          </p:nvPr>
        </p:nvSpPr>
        <p:spPr>
          <a:xfrm>
            <a:off x="8164182" y="364480"/>
            <a:ext cx="1259205" cy="665480"/>
          </a:xfrm>
          <a:prstGeom prst="rect">
            <a:avLst/>
          </a:prstGeom>
        </p:spPr>
        <p:txBody>
          <a:bodyPr vert="horz" wrap="square" lIns="0" tIns="12700" rIns="0" bIns="0" rtlCol="0">
            <a:spAutoFit/>
          </a:bodyPr>
          <a:lstStyle/>
          <a:p>
            <a:pPr marL="12700">
              <a:lnSpc>
                <a:spcPct val="100000"/>
              </a:lnSpc>
              <a:spcBef>
                <a:spcPts val="100"/>
              </a:spcBef>
            </a:pPr>
            <a:r>
              <a:rPr spc="20" dirty="0"/>
              <a:t>EK</a:t>
            </a:r>
            <a:r>
              <a:rPr spc="-95" dirty="0"/>
              <a:t>-</a:t>
            </a:r>
            <a:r>
              <a:rPr spc="155" dirty="0"/>
              <a:t>4</a:t>
            </a:r>
          </a:p>
        </p:txBody>
      </p:sp>
      <p:sp>
        <p:nvSpPr>
          <p:cNvPr id="4" name="object 4"/>
          <p:cNvSpPr/>
          <p:nvPr/>
        </p:nvSpPr>
        <p:spPr>
          <a:xfrm>
            <a:off x="6055931" y="1028700"/>
            <a:ext cx="6172200" cy="8648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1848" y="1562988"/>
            <a:ext cx="17303920" cy="85248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77156" y="0"/>
            <a:ext cx="13659485" cy="1511300"/>
          </a:xfrm>
          <a:prstGeom prst="rect">
            <a:avLst/>
          </a:prstGeom>
        </p:spPr>
        <p:txBody>
          <a:bodyPr vert="horz" wrap="square" lIns="0" tIns="12065" rIns="0" bIns="0" rtlCol="0">
            <a:spAutoFit/>
          </a:bodyPr>
          <a:lstStyle/>
          <a:p>
            <a:pPr marL="2347595" marR="5080" indent="-2335530">
              <a:lnSpc>
                <a:spcPct val="116100"/>
              </a:lnSpc>
              <a:spcBef>
                <a:spcPts val="95"/>
              </a:spcBef>
            </a:pPr>
            <a:r>
              <a:rPr spc="-355" dirty="0"/>
              <a:t>BAĞIMLILIKLA </a:t>
            </a:r>
            <a:r>
              <a:rPr spc="-330" dirty="0"/>
              <a:t>MÜCADELE </a:t>
            </a:r>
            <a:r>
              <a:rPr spc="-210" dirty="0"/>
              <a:t>KAPSAMINDA </a:t>
            </a:r>
            <a:r>
              <a:rPr spc="-320" dirty="0"/>
              <a:t>OKULLARINIZDA  </a:t>
            </a:r>
            <a:r>
              <a:rPr spc="-280" dirty="0"/>
              <a:t>YARARLANABİLECEĞİNİZ</a:t>
            </a:r>
            <a:r>
              <a:rPr spc="-130" dirty="0"/>
              <a:t> </a:t>
            </a:r>
            <a:r>
              <a:rPr spc="-235" dirty="0"/>
              <a:t>KAYNAKLAR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308" y="1542605"/>
            <a:ext cx="17449800" cy="86010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77156" y="0"/>
            <a:ext cx="13659485" cy="1511300"/>
          </a:xfrm>
          <a:prstGeom prst="rect">
            <a:avLst/>
          </a:prstGeom>
        </p:spPr>
        <p:txBody>
          <a:bodyPr vert="horz" wrap="square" lIns="0" tIns="12065" rIns="0" bIns="0" rtlCol="0">
            <a:spAutoFit/>
          </a:bodyPr>
          <a:lstStyle/>
          <a:p>
            <a:pPr marL="2347595" marR="5080" indent="-2335530">
              <a:lnSpc>
                <a:spcPct val="116100"/>
              </a:lnSpc>
              <a:spcBef>
                <a:spcPts val="95"/>
              </a:spcBef>
            </a:pPr>
            <a:r>
              <a:rPr spc="-355" dirty="0"/>
              <a:t>BAĞIMLILIKLA </a:t>
            </a:r>
            <a:r>
              <a:rPr spc="-330" dirty="0"/>
              <a:t>MÜCADELE </a:t>
            </a:r>
            <a:r>
              <a:rPr spc="-210" dirty="0"/>
              <a:t>KAPSAMINDA </a:t>
            </a:r>
            <a:r>
              <a:rPr spc="-320" dirty="0"/>
              <a:t>OKULLARINIZDA  </a:t>
            </a:r>
            <a:r>
              <a:rPr spc="-280" dirty="0"/>
              <a:t>YARARLANABİLECEĞİNİZ</a:t>
            </a:r>
            <a:r>
              <a:rPr spc="-130" dirty="0"/>
              <a:t> </a:t>
            </a:r>
            <a:r>
              <a:rPr spc="-235" dirty="0"/>
              <a:t>KAYNAKLAR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133" y="1752307"/>
            <a:ext cx="17440275" cy="8534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77156" y="0"/>
            <a:ext cx="13659485" cy="1511300"/>
          </a:xfrm>
          <a:prstGeom prst="rect">
            <a:avLst/>
          </a:prstGeom>
        </p:spPr>
        <p:txBody>
          <a:bodyPr vert="horz" wrap="square" lIns="0" tIns="12065" rIns="0" bIns="0" rtlCol="0">
            <a:spAutoFit/>
          </a:bodyPr>
          <a:lstStyle/>
          <a:p>
            <a:pPr marL="2347595" marR="5080" indent="-2335530">
              <a:lnSpc>
                <a:spcPct val="116100"/>
              </a:lnSpc>
              <a:spcBef>
                <a:spcPts val="95"/>
              </a:spcBef>
            </a:pPr>
            <a:r>
              <a:rPr spc="-355" dirty="0"/>
              <a:t>BAĞIMLILIKLA </a:t>
            </a:r>
            <a:r>
              <a:rPr spc="-330" dirty="0"/>
              <a:t>MÜCADELE </a:t>
            </a:r>
            <a:r>
              <a:rPr spc="-210" dirty="0"/>
              <a:t>KAPSAMINDA </a:t>
            </a:r>
            <a:r>
              <a:rPr spc="-320" dirty="0"/>
              <a:t>OKULLARINIZDA  </a:t>
            </a:r>
            <a:r>
              <a:rPr spc="-280" dirty="0"/>
              <a:t>YARARLANABİLECEĞİNİZ</a:t>
            </a:r>
            <a:r>
              <a:rPr spc="-130" dirty="0"/>
              <a:t> </a:t>
            </a:r>
            <a:r>
              <a:rPr spc="-235" dirty="0"/>
              <a:t>KAYNAKLAR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F8F8"/>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285365" marR="5080" indent="-2273300">
              <a:lnSpc>
                <a:spcPct val="116100"/>
              </a:lnSpc>
              <a:spcBef>
                <a:spcPts val="95"/>
              </a:spcBef>
            </a:pPr>
            <a:r>
              <a:rPr spc="-45" dirty="0"/>
              <a:t>REHBERLİK</a:t>
            </a:r>
            <a:r>
              <a:rPr spc="-275" dirty="0"/>
              <a:t> </a:t>
            </a:r>
            <a:r>
              <a:rPr spc="-95" dirty="0"/>
              <a:t>ÖĞRETMENİ</a:t>
            </a:r>
            <a:r>
              <a:rPr spc="-270" dirty="0"/>
              <a:t> </a:t>
            </a:r>
            <a:r>
              <a:rPr spc="-70" dirty="0"/>
              <a:t>OLMAYAN</a:t>
            </a:r>
            <a:r>
              <a:rPr spc="-270" dirty="0"/>
              <a:t> </a:t>
            </a:r>
            <a:r>
              <a:rPr spc="10" dirty="0"/>
              <a:t>OKULLARDA</a:t>
            </a:r>
            <a:r>
              <a:rPr spc="-270" dirty="0"/>
              <a:t> </a:t>
            </a:r>
            <a:r>
              <a:rPr spc="-45" dirty="0"/>
              <a:t>REHBERLİK  </a:t>
            </a:r>
            <a:r>
              <a:rPr spc="-25" dirty="0"/>
              <a:t>PROGRAMI</a:t>
            </a:r>
            <a:r>
              <a:rPr spc="-265" dirty="0"/>
              <a:t> </a:t>
            </a:r>
            <a:r>
              <a:rPr spc="-50" dirty="0"/>
              <a:t>HAZIRLAMA</a:t>
            </a:r>
            <a:r>
              <a:rPr spc="-260" dirty="0"/>
              <a:t> </a:t>
            </a:r>
            <a:r>
              <a:rPr spc="-25" dirty="0"/>
              <a:t>VE</a:t>
            </a:r>
            <a:r>
              <a:rPr spc="-260" dirty="0"/>
              <a:t> </a:t>
            </a:r>
            <a:r>
              <a:rPr spc="-35" dirty="0"/>
              <a:t>VERİ</a:t>
            </a:r>
            <a:r>
              <a:rPr spc="-260" dirty="0"/>
              <a:t> </a:t>
            </a:r>
            <a:r>
              <a:rPr spc="-40" dirty="0"/>
              <a:t>GİRİŞLERİ</a:t>
            </a:r>
          </a:p>
        </p:txBody>
      </p:sp>
      <p:sp>
        <p:nvSpPr>
          <p:cNvPr id="4" name="object 4"/>
          <p:cNvSpPr txBox="1"/>
          <p:nvPr/>
        </p:nvSpPr>
        <p:spPr>
          <a:xfrm>
            <a:off x="1016000" y="3551989"/>
            <a:ext cx="16369665" cy="3431540"/>
          </a:xfrm>
          <a:prstGeom prst="rect">
            <a:avLst/>
          </a:prstGeom>
        </p:spPr>
        <p:txBody>
          <a:bodyPr vert="horz" wrap="square" lIns="0" tIns="11430" rIns="0" bIns="0" rtlCol="0">
            <a:spAutoFit/>
          </a:bodyPr>
          <a:lstStyle/>
          <a:p>
            <a:pPr marL="12700" marR="152400" indent="590550">
              <a:lnSpc>
                <a:spcPct val="116399"/>
              </a:lnSpc>
              <a:spcBef>
                <a:spcPts val="90"/>
              </a:spcBef>
            </a:pPr>
            <a:r>
              <a:rPr sz="2400" spc="20" dirty="0">
                <a:latin typeface="DejaVu Serif"/>
                <a:cs typeface="DejaVu Serif"/>
              </a:rPr>
              <a:t>Rehberlik programı, öğrenci </a:t>
            </a:r>
            <a:r>
              <a:rPr sz="2400" spc="15" dirty="0">
                <a:latin typeface="DejaVu Serif"/>
                <a:cs typeface="DejaVu Serif"/>
              </a:rPr>
              <a:t>rehberlik ihtiyaç analizlerinden, </a:t>
            </a:r>
            <a:r>
              <a:rPr sz="2400" spc="20" dirty="0">
                <a:latin typeface="DejaVu Serif"/>
                <a:cs typeface="DejaVu Serif"/>
              </a:rPr>
              <a:t>paydaş öneri/görüşlerinden ve önceki  eğitim-öğretim </a:t>
            </a:r>
            <a:r>
              <a:rPr sz="2400" spc="15" dirty="0">
                <a:latin typeface="DejaVu Serif"/>
                <a:cs typeface="DejaVu Serif"/>
              </a:rPr>
              <a:t>yılına ait </a:t>
            </a:r>
            <a:r>
              <a:rPr sz="2400" spc="20" dirty="0">
                <a:latin typeface="DejaVu Serif"/>
                <a:cs typeface="DejaVu Serif"/>
              </a:rPr>
              <a:t>çalışma </a:t>
            </a:r>
            <a:r>
              <a:rPr sz="2400" spc="15" dirty="0">
                <a:latin typeface="DejaVu Serif"/>
                <a:cs typeface="DejaVu Serif"/>
              </a:rPr>
              <a:t>verilerinden yararlanılarak</a:t>
            </a:r>
            <a:r>
              <a:rPr sz="2400" spc="-20" dirty="0">
                <a:latin typeface="DejaVu Serif"/>
                <a:cs typeface="DejaVu Serif"/>
              </a:rPr>
              <a:t> </a:t>
            </a:r>
            <a:r>
              <a:rPr sz="2400" spc="15" dirty="0">
                <a:latin typeface="DejaVu Serif"/>
                <a:cs typeface="DejaVu Serif"/>
              </a:rPr>
              <a:t>hazırlanır.</a:t>
            </a:r>
            <a:endParaRPr sz="2400">
              <a:latin typeface="DejaVu Serif"/>
              <a:cs typeface="DejaVu Serif"/>
            </a:endParaRPr>
          </a:p>
          <a:p>
            <a:pPr>
              <a:lnSpc>
                <a:spcPct val="100000"/>
              </a:lnSpc>
              <a:spcBef>
                <a:spcPts val="20"/>
              </a:spcBef>
            </a:pPr>
            <a:endParaRPr sz="2900">
              <a:latin typeface="Times New Roman"/>
              <a:cs typeface="Times New Roman"/>
            </a:endParaRPr>
          </a:p>
          <a:p>
            <a:pPr marL="12700" marR="55244" indent="393700">
              <a:lnSpc>
                <a:spcPct val="116399"/>
              </a:lnSpc>
            </a:pPr>
            <a:r>
              <a:rPr sz="2400" spc="20" dirty="0">
                <a:latin typeface="DejaVu Serif"/>
                <a:cs typeface="DejaVu Serif"/>
              </a:rPr>
              <a:t>Rehberlik öğretmeni olmayan </a:t>
            </a:r>
            <a:r>
              <a:rPr sz="2400" spc="15" dirty="0">
                <a:latin typeface="DejaVu Serif"/>
                <a:cs typeface="DejaVu Serif"/>
              </a:rPr>
              <a:t>okullarda, </a:t>
            </a:r>
            <a:r>
              <a:rPr sz="2400" spc="20" dirty="0">
                <a:latin typeface="DejaVu Serif"/>
                <a:cs typeface="DejaVu Serif"/>
              </a:rPr>
              <a:t>aynı </a:t>
            </a:r>
            <a:r>
              <a:rPr sz="2400" spc="15" dirty="0">
                <a:latin typeface="DejaVu Serif"/>
                <a:cs typeface="DejaVu Serif"/>
              </a:rPr>
              <a:t>bilim </a:t>
            </a:r>
            <a:r>
              <a:rPr sz="2400" spc="20" dirty="0">
                <a:latin typeface="DejaVu Serif"/>
                <a:cs typeface="DejaVu Serif"/>
              </a:rPr>
              <a:t>ve sanat merkezleri </a:t>
            </a:r>
            <a:r>
              <a:rPr sz="2400" spc="15" dirty="0">
                <a:latin typeface="DejaVu Serif"/>
                <a:cs typeface="DejaVu Serif"/>
              </a:rPr>
              <a:t>ile </a:t>
            </a:r>
            <a:r>
              <a:rPr sz="2400" spc="20" dirty="0">
                <a:latin typeface="DejaVu Serif"/>
                <a:cs typeface="DejaVu Serif"/>
              </a:rPr>
              <a:t>halk eğitim</a:t>
            </a:r>
            <a:r>
              <a:rPr sz="2400" spc="-25" dirty="0">
                <a:latin typeface="DejaVu Serif"/>
                <a:cs typeface="DejaVu Serif"/>
              </a:rPr>
              <a:t> </a:t>
            </a:r>
            <a:r>
              <a:rPr sz="2400" spc="20" dirty="0">
                <a:latin typeface="DejaVu Serif"/>
                <a:cs typeface="DejaVu Serif"/>
              </a:rPr>
              <a:t>merkezlerinde  olduğu </a:t>
            </a:r>
            <a:r>
              <a:rPr sz="2400" spc="15" dirty="0">
                <a:latin typeface="DejaVu Serif"/>
                <a:cs typeface="DejaVu Serif"/>
              </a:rPr>
              <a:t>gibi yıllık rehberlik hizmetleri </a:t>
            </a:r>
            <a:r>
              <a:rPr sz="2400" spc="20" dirty="0">
                <a:latin typeface="DejaVu Serif"/>
                <a:cs typeface="DejaVu Serif"/>
              </a:rPr>
              <a:t>programı e-Rehberlik Modülü üzerinden</a:t>
            </a:r>
            <a:r>
              <a:rPr sz="2400" spc="10" dirty="0">
                <a:latin typeface="DejaVu Serif"/>
                <a:cs typeface="DejaVu Serif"/>
              </a:rPr>
              <a:t> </a:t>
            </a:r>
            <a:r>
              <a:rPr sz="2400" spc="20" dirty="0">
                <a:latin typeface="DejaVu Serif"/>
                <a:cs typeface="DejaVu Serif"/>
              </a:rPr>
              <a:t>hazırlanmamaktadır.</a:t>
            </a:r>
            <a:endParaRPr sz="2400">
              <a:latin typeface="DejaVu Serif"/>
              <a:cs typeface="DejaVu Serif"/>
            </a:endParaRPr>
          </a:p>
          <a:p>
            <a:pPr marL="12700" marR="5080">
              <a:lnSpc>
                <a:spcPct val="116399"/>
              </a:lnSpc>
            </a:pPr>
            <a:r>
              <a:rPr sz="2400" spc="20" dirty="0">
                <a:latin typeface="DejaVu Serif"/>
                <a:cs typeface="DejaVu Serif"/>
              </a:rPr>
              <a:t>Program </a:t>
            </a:r>
            <a:r>
              <a:rPr sz="2400" spc="20" dirty="0">
                <a:latin typeface="DejaVu Serif"/>
                <a:cs typeface="DejaVu Serif"/>
                <a:hlinkClick r:id="rId2"/>
              </a:rPr>
              <a:t>www.orgm.meb.gov.tr </a:t>
            </a:r>
            <a:r>
              <a:rPr sz="2400" spc="20" dirty="0">
                <a:latin typeface="DejaVu Serif"/>
                <a:cs typeface="DejaVu Serif"/>
              </a:rPr>
              <a:t>adresinde, Rehberlik Hizmetleri sekmesinde yer alan EK-1 Rehberlik  </a:t>
            </a:r>
            <a:r>
              <a:rPr sz="2400" spc="25" dirty="0">
                <a:latin typeface="DejaVu Serif"/>
                <a:cs typeface="DejaVu Serif"/>
              </a:rPr>
              <a:t>Sunum </a:t>
            </a:r>
            <a:r>
              <a:rPr sz="2400" spc="20" dirty="0">
                <a:latin typeface="DejaVu Serif"/>
                <a:cs typeface="DejaVu Serif"/>
              </a:rPr>
              <a:t>Sistemi’nden </a:t>
            </a:r>
            <a:r>
              <a:rPr sz="2400" spc="15" dirty="0">
                <a:latin typeface="DejaVu Serif"/>
                <a:cs typeface="DejaVu Serif"/>
              </a:rPr>
              <a:t>yararlanılarak hazırlanır. </a:t>
            </a:r>
            <a:r>
              <a:rPr sz="2400" spc="20" dirty="0">
                <a:latin typeface="DejaVu Serif"/>
                <a:cs typeface="DejaVu Serif"/>
              </a:rPr>
              <a:t>Program formatı </a:t>
            </a:r>
            <a:r>
              <a:rPr sz="2400" spc="15" dirty="0">
                <a:latin typeface="DejaVu Serif"/>
                <a:cs typeface="DejaVu Serif"/>
              </a:rPr>
              <a:t>için </a:t>
            </a:r>
            <a:r>
              <a:rPr sz="2400" spc="20" dirty="0">
                <a:latin typeface="DejaVu Serif"/>
                <a:cs typeface="DejaVu Serif"/>
              </a:rPr>
              <a:t>EK-3 Rehberlik Programı </a:t>
            </a:r>
            <a:r>
              <a:rPr sz="2400" spc="15" dirty="0">
                <a:latin typeface="DejaVu Serif"/>
                <a:cs typeface="DejaVu Serif"/>
              </a:rPr>
              <a:t>kullanılır.  </a:t>
            </a:r>
            <a:r>
              <a:rPr sz="2400" spc="20" dirty="0">
                <a:latin typeface="DejaVu Serif"/>
                <a:cs typeface="DejaVu Serif"/>
              </a:rPr>
              <a:t>Hazırlanan program </a:t>
            </a:r>
            <a:r>
              <a:rPr sz="2400" spc="25" dirty="0">
                <a:latin typeface="DejaVu Serif"/>
                <a:cs typeface="DejaVu Serif"/>
              </a:rPr>
              <a:t>RAM’a </a:t>
            </a:r>
            <a:r>
              <a:rPr sz="2400" spc="20" dirty="0">
                <a:latin typeface="DejaVu Serif"/>
                <a:cs typeface="DejaVu Serif"/>
              </a:rPr>
              <a:t>resmi </a:t>
            </a:r>
            <a:r>
              <a:rPr sz="2400" spc="15" dirty="0">
                <a:latin typeface="DejaVu Serif"/>
                <a:cs typeface="DejaVu Serif"/>
              </a:rPr>
              <a:t>yazıyla</a:t>
            </a:r>
            <a:r>
              <a:rPr sz="2400" spc="-35" dirty="0">
                <a:latin typeface="DejaVu Serif"/>
                <a:cs typeface="DejaVu Serif"/>
              </a:rPr>
              <a:t> </a:t>
            </a:r>
            <a:r>
              <a:rPr sz="2400" spc="15" dirty="0">
                <a:latin typeface="DejaVu Serif"/>
                <a:cs typeface="DejaVu Serif"/>
              </a:rPr>
              <a:t>gönderilir.</a:t>
            </a:r>
            <a:endParaRPr sz="2400">
              <a:latin typeface="DejaVu Serif"/>
              <a:cs typeface="DejaVu Serif"/>
            </a:endParaRPr>
          </a:p>
        </p:txBody>
      </p:sp>
      <p:sp>
        <p:nvSpPr>
          <p:cNvPr id="5" name="object 5"/>
          <p:cNvSpPr/>
          <p:nvPr/>
        </p:nvSpPr>
        <p:spPr>
          <a:xfrm>
            <a:off x="133906" y="3663717"/>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C8E164"/>
          </a:solidFill>
        </p:spPr>
        <p:txBody>
          <a:bodyPr wrap="square" lIns="0" tIns="0" rIns="0" bIns="0" rtlCol="0"/>
          <a:lstStyle/>
          <a:p>
            <a:endParaRPr/>
          </a:p>
        </p:txBody>
      </p:sp>
      <p:sp>
        <p:nvSpPr>
          <p:cNvPr id="6" name="object 6"/>
          <p:cNvSpPr/>
          <p:nvPr/>
        </p:nvSpPr>
        <p:spPr>
          <a:xfrm>
            <a:off x="133906" y="5019493"/>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2E665C"/>
          </a:solid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7386" y="593514"/>
            <a:ext cx="10073640" cy="665480"/>
          </a:xfrm>
          <a:prstGeom prst="rect">
            <a:avLst/>
          </a:prstGeom>
        </p:spPr>
        <p:txBody>
          <a:bodyPr vert="horz" wrap="square" lIns="0" tIns="12700" rIns="0" bIns="0" rtlCol="0">
            <a:spAutoFit/>
          </a:bodyPr>
          <a:lstStyle/>
          <a:p>
            <a:pPr marL="12700">
              <a:lnSpc>
                <a:spcPct val="100000"/>
              </a:lnSpc>
              <a:spcBef>
                <a:spcPts val="100"/>
              </a:spcBef>
            </a:pPr>
            <a:r>
              <a:rPr spc="-1655" dirty="0">
                <a:latin typeface="Arial Black"/>
                <a:cs typeface="Arial Black"/>
              </a:rPr>
              <a:t>OKUL</a:t>
            </a:r>
            <a:r>
              <a:rPr spc="-710" dirty="0">
                <a:latin typeface="Arial Black"/>
                <a:cs typeface="Arial Black"/>
              </a:rPr>
              <a:t> </a:t>
            </a:r>
            <a:r>
              <a:rPr spc="-1525" dirty="0">
                <a:latin typeface="Arial Black"/>
                <a:cs typeface="Arial Black"/>
              </a:rPr>
              <a:t>VE</a:t>
            </a:r>
            <a:r>
              <a:rPr spc="-705" dirty="0">
                <a:latin typeface="Arial Black"/>
                <a:cs typeface="Arial Black"/>
              </a:rPr>
              <a:t> </a:t>
            </a:r>
            <a:r>
              <a:rPr spc="-1100" dirty="0">
                <a:latin typeface="Arial Black"/>
                <a:cs typeface="Arial Black"/>
              </a:rPr>
              <a:t>SINIF </a:t>
            </a:r>
            <a:r>
              <a:rPr spc="-1435" dirty="0">
                <a:latin typeface="Arial Black"/>
                <a:cs typeface="Arial Black"/>
              </a:rPr>
              <a:t>REHBERLİK</a:t>
            </a:r>
            <a:r>
              <a:rPr spc="-705" dirty="0">
                <a:latin typeface="Arial Black"/>
                <a:cs typeface="Arial Black"/>
              </a:rPr>
              <a:t> </a:t>
            </a:r>
            <a:r>
              <a:rPr spc="-1370" dirty="0">
                <a:latin typeface="Arial Black"/>
                <a:cs typeface="Arial Black"/>
              </a:rPr>
              <a:t>PROGRAMLARININ  </a:t>
            </a:r>
            <a:r>
              <a:rPr spc="-1355" dirty="0">
                <a:latin typeface="Arial Black"/>
                <a:cs typeface="Arial Black"/>
              </a:rPr>
              <a:t>HAZIRLANMASI</a:t>
            </a:r>
          </a:p>
        </p:txBody>
      </p:sp>
      <p:sp>
        <p:nvSpPr>
          <p:cNvPr id="3" name="object 3"/>
          <p:cNvSpPr/>
          <p:nvPr/>
        </p:nvSpPr>
        <p:spPr>
          <a:xfrm>
            <a:off x="1713750" y="1870367"/>
            <a:ext cx="14540877" cy="7572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7386" y="593514"/>
            <a:ext cx="10073640" cy="665480"/>
          </a:xfrm>
          <a:prstGeom prst="rect">
            <a:avLst/>
          </a:prstGeom>
        </p:spPr>
        <p:txBody>
          <a:bodyPr vert="horz" wrap="square" lIns="0" tIns="12700" rIns="0" bIns="0" rtlCol="0">
            <a:spAutoFit/>
          </a:bodyPr>
          <a:lstStyle/>
          <a:p>
            <a:pPr marL="12700">
              <a:lnSpc>
                <a:spcPct val="100000"/>
              </a:lnSpc>
              <a:spcBef>
                <a:spcPts val="100"/>
              </a:spcBef>
            </a:pPr>
            <a:r>
              <a:rPr spc="-1655" dirty="0">
                <a:latin typeface="Arial Black"/>
                <a:cs typeface="Arial Black"/>
              </a:rPr>
              <a:t>OKUL</a:t>
            </a:r>
            <a:r>
              <a:rPr spc="-710" dirty="0">
                <a:latin typeface="Arial Black"/>
                <a:cs typeface="Arial Black"/>
              </a:rPr>
              <a:t> </a:t>
            </a:r>
            <a:r>
              <a:rPr spc="-1525" dirty="0">
                <a:latin typeface="Arial Black"/>
                <a:cs typeface="Arial Black"/>
              </a:rPr>
              <a:t>VE</a:t>
            </a:r>
            <a:r>
              <a:rPr spc="-705" dirty="0">
                <a:latin typeface="Arial Black"/>
                <a:cs typeface="Arial Black"/>
              </a:rPr>
              <a:t> </a:t>
            </a:r>
            <a:r>
              <a:rPr spc="-1100" dirty="0">
                <a:latin typeface="Arial Black"/>
                <a:cs typeface="Arial Black"/>
              </a:rPr>
              <a:t>SINIF </a:t>
            </a:r>
            <a:r>
              <a:rPr spc="-1435" dirty="0">
                <a:latin typeface="Arial Black"/>
                <a:cs typeface="Arial Black"/>
              </a:rPr>
              <a:t>REHBERLİK</a:t>
            </a:r>
            <a:r>
              <a:rPr spc="-705" dirty="0">
                <a:latin typeface="Arial Black"/>
                <a:cs typeface="Arial Black"/>
              </a:rPr>
              <a:t> </a:t>
            </a:r>
            <a:r>
              <a:rPr spc="-1370" dirty="0">
                <a:latin typeface="Arial Black"/>
                <a:cs typeface="Arial Black"/>
              </a:rPr>
              <a:t>PROGRAMLARININ  </a:t>
            </a:r>
            <a:r>
              <a:rPr spc="-1355" dirty="0">
                <a:latin typeface="Arial Black"/>
                <a:cs typeface="Arial Black"/>
              </a:rPr>
              <a:t>HAZIRLANMASI</a:t>
            </a:r>
          </a:p>
        </p:txBody>
      </p:sp>
      <p:sp>
        <p:nvSpPr>
          <p:cNvPr id="3" name="object 3"/>
          <p:cNvSpPr/>
          <p:nvPr/>
        </p:nvSpPr>
        <p:spPr>
          <a:xfrm>
            <a:off x="1684527" y="1784260"/>
            <a:ext cx="14771293" cy="69986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7386" y="593526"/>
            <a:ext cx="10073640" cy="665480"/>
          </a:xfrm>
          <a:prstGeom prst="rect">
            <a:avLst/>
          </a:prstGeom>
        </p:spPr>
        <p:txBody>
          <a:bodyPr vert="horz" wrap="square" lIns="0" tIns="12700" rIns="0" bIns="0" rtlCol="0">
            <a:spAutoFit/>
          </a:bodyPr>
          <a:lstStyle/>
          <a:p>
            <a:pPr marL="12700">
              <a:lnSpc>
                <a:spcPct val="100000"/>
              </a:lnSpc>
              <a:spcBef>
                <a:spcPts val="100"/>
              </a:spcBef>
            </a:pPr>
            <a:r>
              <a:rPr spc="-1655" dirty="0">
                <a:latin typeface="Arial Black"/>
                <a:cs typeface="Arial Black"/>
              </a:rPr>
              <a:t>OKUL</a:t>
            </a:r>
            <a:r>
              <a:rPr spc="-710" dirty="0">
                <a:latin typeface="Arial Black"/>
                <a:cs typeface="Arial Black"/>
              </a:rPr>
              <a:t> </a:t>
            </a:r>
            <a:r>
              <a:rPr spc="-1525" dirty="0">
                <a:latin typeface="Arial Black"/>
                <a:cs typeface="Arial Black"/>
              </a:rPr>
              <a:t>VE</a:t>
            </a:r>
            <a:r>
              <a:rPr spc="-705" dirty="0">
                <a:latin typeface="Arial Black"/>
                <a:cs typeface="Arial Black"/>
              </a:rPr>
              <a:t> </a:t>
            </a:r>
            <a:r>
              <a:rPr spc="-1100" dirty="0">
                <a:latin typeface="Arial Black"/>
                <a:cs typeface="Arial Black"/>
              </a:rPr>
              <a:t>SINIF </a:t>
            </a:r>
            <a:r>
              <a:rPr spc="-1435" dirty="0">
                <a:latin typeface="Arial Black"/>
                <a:cs typeface="Arial Black"/>
              </a:rPr>
              <a:t>REHBERLİK</a:t>
            </a:r>
            <a:r>
              <a:rPr spc="-705" dirty="0">
                <a:latin typeface="Arial Black"/>
                <a:cs typeface="Arial Black"/>
              </a:rPr>
              <a:t> </a:t>
            </a:r>
            <a:r>
              <a:rPr spc="-1370" dirty="0">
                <a:latin typeface="Arial Black"/>
                <a:cs typeface="Arial Black"/>
              </a:rPr>
              <a:t>PROGRAMLARININ  </a:t>
            </a:r>
            <a:r>
              <a:rPr spc="-1355" dirty="0">
                <a:latin typeface="Arial Black"/>
                <a:cs typeface="Arial Black"/>
              </a:rPr>
              <a:t>HAZIRLANMASI</a:t>
            </a:r>
          </a:p>
        </p:txBody>
      </p:sp>
      <p:sp>
        <p:nvSpPr>
          <p:cNvPr id="3" name="object 3"/>
          <p:cNvSpPr/>
          <p:nvPr/>
        </p:nvSpPr>
        <p:spPr>
          <a:xfrm>
            <a:off x="1961235" y="1922907"/>
            <a:ext cx="14363700" cy="7334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507" y="682625"/>
            <a:ext cx="7635240" cy="665480"/>
          </a:xfrm>
          <a:prstGeom prst="rect">
            <a:avLst/>
          </a:prstGeom>
        </p:spPr>
        <p:txBody>
          <a:bodyPr vert="horz" wrap="square" lIns="0" tIns="12700" rIns="0" bIns="0" rtlCol="0">
            <a:spAutoFit/>
          </a:bodyPr>
          <a:lstStyle/>
          <a:p>
            <a:pPr marL="12700">
              <a:lnSpc>
                <a:spcPct val="100000"/>
              </a:lnSpc>
              <a:spcBef>
                <a:spcPts val="100"/>
              </a:spcBef>
            </a:pPr>
            <a:r>
              <a:rPr spc="30" dirty="0"/>
              <a:t>YARARLANILACAK</a:t>
            </a:r>
            <a:r>
              <a:rPr spc="-295" dirty="0"/>
              <a:t> </a:t>
            </a:r>
            <a:r>
              <a:rPr spc="-30" dirty="0"/>
              <a:t>FORMLAR</a:t>
            </a:r>
          </a:p>
        </p:txBody>
      </p:sp>
      <p:sp>
        <p:nvSpPr>
          <p:cNvPr id="3" name="object 3"/>
          <p:cNvSpPr/>
          <p:nvPr/>
        </p:nvSpPr>
        <p:spPr>
          <a:xfrm>
            <a:off x="3096653" y="1664995"/>
            <a:ext cx="11496674" cy="82010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79956" y="2415825"/>
            <a:ext cx="5886450" cy="602610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71669" y="3998569"/>
            <a:ext cx="3157855" cy="2610485"/>
          </a:xfrm>
          <a:custGeom>
            <a:avLst/>
            <a:gdLst/>
            <a:ahLst/>
            <a:cxnLst/>
            <a:rect l="l" t="t" r="r" b="b"/>
            <a:pathLst>
              <a:path w="3157854" h="2610484">
                <a:moveTo>
                  <a:pt x="2400016" y="1590786"/>
                </a:moveTo>
                <a:lnTo>
                  <a:pt x="1115795" y="1590786"/>
                </a:lnTo>
                <a:lnTo>
                  <a:pt x="1164082" y="1589775"/>
                </a:lnTo>
                <a:lnTo>
                  <a:pt x="1212010" y="1587331"/>
                </a:lnTo>
                <a:lnTo>
                  <a:pt x="1259559" y="1583474"/>
                </a:lnTo>
                <a:lnTo>
                  <a:pt x="1306708" y="1578227"/>
                </a:lnTo>
                <a:lnTo>
                  <a:pt x="1353436" y="1571609"/>
                </a:lnTo>
                <a:lnTo>
                  <a:pt x="1399724" y="1563641"/>
                </a:lnTo>
                <a:lnTo>
                  <a:pt x="1445549" y="1554343"/>
                </a:lnTo>
                <a:lnTo>
                  <a:pt x="1490891" y="1543737"/>
                </a:lnTo>
                <a:lnTo>
                  <a:pt x="1535730" y="1531844"/>
                </a:lnTo>
                <a:lnTo>
                  <a:pt x="1580045" y="1518683"/>
                </a:lnTo>
                <a:lnTo>
                  <a:pt x="1623815" y="1504277"/>
                </a:lnTo>
                <a:lnTo>
                  <a:pt x="1667019" y="1488644"/>
                </a:lnTo>
                <a:lnTo>
                  <a:pt x="1709637" y="1471807"/>
                </a:lnTo>
                <a:lnTo>
                  <a:pt x="1751647" y="1453786"/>
                </a:lnTo>
                <a:lnTo>
                  <a:pt x="1793030" y="1434601"/>
                </a:lnTo>
                <a:lnTo>
                  <a:pt x="1833764" y="1414274"/>
                </a:lnTo>
                <a:lnTo>
                  <a:pt x="1873829" y="1392825"/>
                </a:lnTo>
                <a:lnTo>
                  <a:pt x="1913204" y="1370275"/>
                </a:lnTo>
                <a:lnTo>
                  <a:pt x="1951868" y="1346645"/>
                </a:lnTo>
                <a:lnTo>
                  <a:pt x="1989800" y="1321954"/>
                </a:lnTo>
                <a:lnTo>
                  <a:pt x="2026980" y="1296225"/>
                </a:lnTo>
                <a:lnTo>
                  <a:pt x="2063387" y="1269478"/>
                </a:lnTo>
                <a:lnTo>
                  <a:pt x="2099001" y="1241733"/>
                </a:lnTo>
                <a:lnTo>
                  <a:pt x="2133800" y="1213011"/>
                </a:lnTo>
                <a:lnTo>
                  <a:pt x="2167764" y="1183334"/>
                </a:lnTo>
                <a:lnTo>
                  <a:pt x="2200871" y="1152721"/>
                </a:lnTo>
                <a:lnTo>
                  <a:pt x="2233103" y="1121193"/>
                </a:lnTo>
                <a:lnTo>
                  <a:pt x="2264436" y="1088772"/>
                </a:lnTo>
                <a:lnTo>
                  <a:pt x="2294852" y="1055477"/>
                </a:lnTo>
                <a:lnTo>
                  <a:pt x="2324329" y="1021330"/>
                </a:lnTo>
                <a:lnTo>
                  <a:pt x="2352846" y="986352"/>
                </a:lnTo>
                <a:lnTo>
                  <a:pt x="2380383" y="950563"/>
                </a:lnTo>
                <a:lnTo>
                  <a:pt x="2406919" y="913983"/>
                </a:lnTo>
                <a:lnTo>
                  <a:pt x="2432433" y="876634"/>
                </a:lnTo>
                <a:lnTo>
                  <a:pt x="2456905" y="838536"/>
                </a:lnTo>
                <a:lnTo>
                  <a:pt x="2480314" y="799711"/>
                </a:lnTo>
                <a:lnTo>
                  <a:pt x="2502638" y="760178"/>
                </a:lnTo>
                <a:lnTo>
                  <a:pt x="2523858" y="719959"/>
                </a:lnTo>
                <a:lnTo>
                  <a:pt x="2543952" y="679073"/>
                </a:lnTo>
                <a:lnTo>
                  <a:pt x="2562900" y="637543"/>
                </a:lnTo>
                <a:lnTo>
                  <a:pt x="2580682" y="595389"/>
                </a:lnTo>
                <a:lnTo>
                  <a:pt x="2597275" y="552630"/>
                </a:lnTo>
                <a:lnTo>
                  <a:pt x="2612661" y="509289"/>
                </a:lnTo>
                <a:lnTo>
                  <a:pt x="2626817" y="465386"/>
                </a:lnTo>
                <a:lnTo>
                  <a:pt x="2639723" y="420942"/>
                </a:lnTo>
                <a:lnTo>
                  <a:pt x="2651359" y="375977"/>
                </a:lnTo>
                <a:lnTo>
                  <a:pt x="2661704" y="330512"/>
                </a:lnTo>
                <a:lnTo>
                  <a:pt x="2670736" y="284567"/>
                </a:lnTo>
                <a:lnTo>
                  <a:pt x="2678436" y="238165"/>
                </a:lnTo>
                <a:lnTo>
                  <a:pt x="2684798" y="191173"/>
                </a:lnTo>
                <a:lnTo>
                  <a:pt x="2689774" y="143806"/>
                </a:lnTo>
                <a:lnTo>
                  <a:pt x="2693344" y="96147"/>
                </a:lnTo>
                <a:lnTo>
                  <a:pt x="2695496" y="48207"/>
                </a:lnTo>
                <a:lnTo>
                  <a:pt x="2696218" y="0"/>
                </a:lnTo>
                <a:lnTo>
                  <a:pt x="3157391" y="0"/>
                </a:lnTo>
                <a:lnTo>
                  <a:pt x="3156826" y="48384"/>
                </a:lnTo>
                <a:lnTo>
                  <a:pt x="3155150" y="96413"/>
                </a:lnTo>
                <a:lnTo>
                  <a:pt x="3152381" y="144067"/>
                </a:lnTo>
                <a:lnTo>
                  <a:pt x="3148539" y="191324"/>
                </a:lnTo>
                <a:lnTo>
                  <a:pt x="3143636" y="238234"/>
                </a:lnTo>
                <a:lnTo>
                  <a:pt x="3137658" y="284977"/>
                </a:lnTo>
                <a:lnTo>
                  <a:pt x="3130633" y="331391"/>
                </a:lnTo>
                <a:lnTo>
                  <a:pt x="3122573" y="377462"/>
                </a:lnTo>
                <a:lnTo>
                  <a:pt x="3113491" y="423179"/>
                </a:lnTo>
                <a:lnTo>
                  <a:pt x="3103398" y="468529"/>
                </a:lnTo>
                <a:lnTo>
                  <a:pt x="3092309" y="513500"/>
                </a:lnTo>
                <a:lnTo>
                  <a:pt x="3080233" y="558079"/>
                </a:lnTo>
                <a:lnTo>
                  <a:pt x="3067185" y="602255"/>
                </a:lnTo>
                <a:lnTo>
                  <a:pt x="3053176" y="646014"/>
                </a:lnTo>
                <a:lnTo>
                  <a:pt x="3038219" y="689345"/>
                </a:lnTo>
                <a:lnTo>
                  <a:pt x="3022326" y="732235"/>
                </a:lnTo>
                <a:lnTo>
                  <a:pt x="3005509" y="774672"/>
                </a:lnTo>
                <a:lnTo>
                  <a:pt x="2987780" y="816643"/>
                </a:lnTo>
                <a:lnTo>
                  <a:pt x="2969153" y="858137"/>
                </a:lnTo>
                <a:lnTo>
                  <a:pt x="2949639" y="899140"/>
                </a:lnTo>
                <a:lnTo>
                  <a:pt x="2929250" y="939641"/>
                </a:lnTo>
                <a:lnTo>
                  <a:pt x="2908000" y="979627"/>
                </a:lnTo>
                <a:lnTo>
                  <a:pt x="2885900" y="1019087"/>
                </a:lnTo>
                <a:lnTo>
                  <a:pt x="2862962" y="1058006"/>
                </a:lnTo>
                <a:lnTo>
                  <a:pt x="2839199" y="1096374"/>
                </a:lnTo>
                <a:lnTo>
                  <a:pt x="2814623" y="1134178"/>
                </a:lnTo>
                <a:lnTo>
                  <a:pt x="2789247" y="1171405"/>
                </a:lnTo>
                <a:lnTo>
                  <a:pt x="2763083" y="1208044"/>
                </a:lnTo>
                <a:lnTo>
                  <a:pt x="2736143" y="1244081"/>
                </a:lnTo>
                <a:lnTo>
                  <a:pt x="2708440" y="1279505"/>
                </a:lnTo>
                <a:lnTo>
                  <a:pt x="2679985" y="1314304"/>
                </a:lnTo>
                <a:lnTo>
                  <a:pt x="2650792" y="1348464"/>
                </a:lnTo>
                <a:lnTo>
                  <a:pt x="2620872" y="1381974"/>
                </a:lnTo>
                <a:lnTo>
                  <a:pt x="2590239" y="1414821"/>
                </a:lnTo>
                <a:lnTo>
                  <a:pt x="2558903" y="1446993"/>
                </a:lnTo>
                <a:lnTo>
                  <a:pt x="2526878" y="1478478"/>
                </a:lnTo>
                <a:lnTo>
                  <a:pt x="2494175" y="1509263"/>
                </a:lnTo>
                <a:lnTo>
                  <a:pt x="2460808" y="1539336"/>
                </a:lnTo>
                <a:lnTo>
                  <a:pt x="2426789" y="1568685"/>
                </a:lnTo>
                <a:lnTo>
                  <a:pt x="2400016" y="1590786"/>
                </a:lnTo>
                <a:close/>
              </a:path>
              <a:path w="3157854" h="2610484">
                <a:moveTo>
                  <a:pt x="1115795" y="2609856"/>
                </a:moveTo>
                <a:lnTo>
                  <a:pt x="0" y="1830872"/>
                </a:lnTo>
                <a:lnTo>
                  <a:pt x="1115795" y="1053615"/>
                </a:lnTo>
                <a:lnTo>
                  <a:pt x="1115795" y="1590786"/>
                </a:lnTo>
                <a:lnTo>
                  <a:pt x="2400016" y="1590786"/>
                </a:lnTo>
                <a:lnTo>
                  <a:pt x="2356841" y="1625160"/>
                </a:lnTo>
                <a:lnTo>
                  <a:pt x="2320938" y="1652262"/>
                </a:lnTo>
                <a:lnTo>
                  <a:pt x="2284431" y="1678590"/>
                </a:lnTo>
                <a:lnTo>
                  <a:pt x="2247334" y="1704132"/>
                </a:lnTo>
                <a:lnTo>
                  <a:pt x="2209658" y="1728876"/>
                </a:lnTo>
                <a:lnTo>
                  <a:pt x="2171416" y="1752809"/>
                </a:lnTo>
                <a:lnTo>
                  <a:pt x="2132620" y="1775919"/>
                </a:lnTo>
                <a:lnTo>
                  <a:pt x="2093283" y="1798194"/>
                </a:lnTo>
                <a:lnTo>
                  <a:pt x="2053416" y="1819621"/>
                </a:lnTo>
                <a:lnTo>
                  <a:pt x="2013033" y="1840188"/>
                </a:lnTo>
                <a:lnTo>
                  <a:pt x="1972145" y="1859883"/>
                </a:lnTo>
                <a:lnTo>
                  <a:pt x="1930764" y="1878693"/>
                </a:lnTo>
                <a:lnTo>
                  <a:pt x="1888904" y="1896607"/>
                </a:lnTo>
                <a:lnTo>
                  <a:pt x="1846576" y="1913611"/>
                </a:lnTo>
                <a:lnTo>
                  <a:pt x="1803793" y="1929693"/>
                </a:lnTo>
                <a:lnTo>
                  <a:pt x="1760567" y="1944842"/>
                </a:lnTo>
                <a:lnTo>
                  <a:pt x="1716910" y="1959045"/>
                </a:lnTo>
                <a:lnTo>
                  <a:pt x="1672835" y="1972288"/>
                </a:lnTo>
                <a:lnTo>
                  <a:pt x="1628354" y="1984561"/>
                </a:lnTo>
                <a:lnTo>
                  <a:pt x="1583479" y="1995851"/>
                </a:lnTo>
                <a:lnTo>
                  <a:pt x="1538223" y="2006145"/>
                </a:lnTo>
                <a:lnTo>
                  <a:pt x="1492598" y="2015431"/>
                </a:lnTo>
                <a:lnTo>
                  <a:pt x="1446617" y="2023697"/>
                </a:lnTo>
                <a:lnTo>
                  <a:pt x="1400291" y="2030931"/>
                </a:lnTo>
                <a:lnTo>
                  <a:pt x="1353633" y="2037120"/>
                </a:lnTo>
                <a:lnTo>
                  <a:pt x="1306656" y="2042251"/>
                </a:lnTo>
                <a:lnTo>
                  <a:pt x="1259371" y="2046313"/>
                </a:lnTo>
                <a:lnTo>
                  <a:pt x="1211791" y="2049293"/>
                </a:lnTo>
                <a:lnTo>
                  <a:pt x="1163928" y="2051179"/>
                </a:lnTo>
                <a:lnTo>
                  <a:pt x="1115795" y="2051959"/>
                </a:lnTo>
                <a:lnTo>
                  <a:pt x="1115795" y="2609856"/>
                </a:lnTo>
                <a:close/>
              </a:path>
            </a:pathLst>
          </a:custGeom>
          <a:solidFill>
            <a:srgbClr val="53A3A6"/>
          </a:solidFill>
        </p:spPr>
        <p:txBody>
          <a:bodyPr wrap="square" lIns="0" tIns="0" rIns="0" bIns="0" rtlCol="0"/>
          <a:lstStyle/>
          <a:p>
            <a:endParaRPr/>
          </a:p>
        </p:txBody>
      </p:sp>
      <p:sp>
        <p:nvSpPr>
          <p:cNvPr id="4" name="object 4"/>
          <p:cNvSpPr/>
          <p:nvPr/>
        </p:nvSpPr>
        <p:spPr>
          <a:xfrm>
            <a:off x="8685771" y="1841106"/>
            <a:ext cx="9134474" cy="660082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976706" y="682625"/>
            <a:ext cx="5457190" cy="665480"/>
          </a:xfrm>
          <a:prstGeom prst="rect">
            <a:avLst/>
          </a:prstGeom>
        </p:spPr>
        <p:txBody>
          <a:bodyPr vert="horz" wrap="square" lIns="0" tIns="12700" rIns="0" bIns="0" rtlCol="0">
            <a:spAutoFit/>
          </a:bodyPr>
          <a:lstStyle/>
          <a:p>
            <a:pPr marL="12700">
              <a:lnSpc>
                <a:spcPct val="100000"/>
              </a:lnSpc>
              <a:spcBef>
                <a:spcPts val="100"/>
              </a:spcBef>
            </a:pPr>
            <a:r>
              <a:rPr spc="-114" dirty="0"/>
              <a:t>SINIF </a:t>
            </a:r>
            <a:r>
              <a:rPr spc="60" dirty="0"/>
              <a:t>RİSK</a:t>
            </a:r>
            <a:r>
              <a:rPr spc="-484" dirty="0"/>
              <a:t> </a:t>
            </a:r>
            <a:r>
              <a:rPr spc="15" dirty="0"/>
              <a:t>HARİTASI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07153" y="1028700"/>
            <a:ext cx="10201275" cy="91630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880072" y="229641"/>
            <a:ext cx="5457190" cy="665480"/>
          </a:xfrm>
          <a:prstGeom prst="rect">
            <a:avLst/>
          </a:prstGeom>
        </p:spPr>
        <p:txBody>
          <a:bodyPr vert="horz" wrap="square" lIns="0" tIns="12700" rIns="0" bIns="0" rtlCol="0">
            <a:spAutoFit/>
          </a:bodyPr>
          <a:lstStyle/>
          <a:p>
            <a:pPr marL="12700">
              <a:lnSpc>
                <a:spcPct val="100000"/>
              </a:lnSpc>
              <a:spcBef>
                <a:spcPts val="100"/>
              </a:spcBef>
            </a:pPr>
            <a:r>
              <a:rPr spc="-114" dirty="0"/>
              <a:t>SINIF </a:t>
            </a:r>
            <a:r>
              <a:rPr spc="60" dirty="0"/>
              <a:t>RİSK</a:t>
            </a:r>
            <a:r>
              <a:rPr spc="-484" dirty="0"/>
              <a:t> </a:t>
            </a:r>
            <a:r>
              <a:rPr spc="15" dirty="0"/>
              <a:t>HARİTASI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6008" y="208279"/>
            <a:ext cx="14696440" cy="1511300"/>
          </a:xfrm>
          <a:prstGeom prst="rect">
            <a:avLst/>
          </a:prstGeom>
        </p:spPr>
        <p:txBody>
          <a:bodyPr vert="horz" wrap="square" lIns="0" tIns="12065" rIns="0" bIns="0" rtlCol="0">
            <a:spAutoFit/>
          </a:bodyPr>
          <a:lstStyle/>
          <a:p>
            <a:pPr marL="4277995" marR="5080" indent="-4265930">
              <a:lnSpc>
                <a:spcPct val="116100"/>
              </a:lnSpc>
              <a:spcBef>
                <a:spcPts val="95"/>
              </a:spcBef>
            </a:pPr>
            <a:r>
              <a:rPr spc="10" dirty="0"/>
              <a:t>OKULLARDA</a:t>
            </a:r>
            <a:r>
              <a:rPr spc="-270" dirty="0"/>
              <a:t> </a:t>
            </a:r>
            <a:r>
              <a:rPr spc="-30" dirty="0"/>
              <a:t>UYGULANACAK</a:t>
            </a:r>
            <a:r>
              <a:rPr spc="-270" dirty="0"/>
              <a:t> </a:t>
            </a:r>
            <a:r>
              <a:rPr spc="-30" dirty="0"/>
              <a:t>(RİBA)</a:t>
            </a:r>
            <a:r>
              <a:rPr spc="-270" dirty="0"/>
              <a:t> </a:t>
            </a:r>
            <a:r>
              <a:rPr spc="-45" dirty="0"/>
              <a:t>REHBERLİK</a:t>
            </a:r>
            <a:r>
              <a:rPr spc="-270" dirty="0"/>
              <a:t> </a:t>
            </a:r>
            <a:r>
              <a:rPr spc="15" dirty="0"/>
              <a:t>İHTİYAÇ  </a:t>
            </a:r>
            <a:r>
              <a:rPr spc="-100" dirty="0"/>
              <a:t>BELİRLEME</a:t>
            </a:r>
            <a:r>
              <a:rPr spc="-265" dirty="0"/>
              <a:t> </a:t>
            </a:r>
            <a:r>
              <a:rPr spc="-30" dirty="0"/>
              <a:t>ANKETLERİ</a:t>
            </a:r>
          </a:p>
        </p:txBody>
      </p:sp>
      <p:sp>
        <p:nvSpPr>
          <p:cNvPr id="3" name="object 3"/>
          <p:cNvSpPr/>
          <p:nvPr/>
        </p:nvSpPr>
        <p:spPr>
          <a:xfrm>
            <a:off x="2064448" y="1870367"/>
            <a:ext cx="9477375" cy="80105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67802" y="4846091"/>
            <a:ext cx="3156585" cy="2610485"/>
          </a:xfrm>
          <a:custGeom>
            <a:avLst/>
            <a:gdLst/>
            <a:ahLst/>
            <a:cxnLst/>
            <a:rect l="l" t="t" r="r" b="b"/>
            <a:pathLst>
              <a:path w="3156584" h="2610484">
                <a:moveTo>
                  <a:pt x="2399098" y="1590786"/>
                </a:moveTo>
                <a:lnTo>
                  <a:pt x="1115369" y="1590786"/>
                </a:lnTo>
                <a:lnTo>
                  <a:pt x="1163637" y="1589775"/>
                </a:lnTo>
                <a:lnTo>
                  <a:pt x="1211546" y="1587331"/>
                </a:lnTo>
                <a:lnTo>
                  <a:pt x="1259077" y="1583474"/>
                </a:lnTo>
                <a:lnTo>
                  <a:pt x="1306208" y="1578227"/>
                </a:lnTo>
                <a:lnTo>
                  <a:pt x="1352919" y="1571609"/>
                </a:lnTo>
                <a:lnTo>
                  <a:pt x="1399188" y="1563641"/>
                </a:lnTo>
                <a:lnTo>
                  <a:pt x="1444996" y="1554343"/>
                </a:lnTo>
                <a:lnTo>
                  <a:pt x="1490321" y="1543737"/>
                </a:lnTo>
                <a:lnTo>
                  <a:pt x="1535143" y="1531844"/>
                </a:lnTo>
                <a:lnTo>
                  <a:pt x="1579441" y="1518683"/>
                </a:lnTo>
                <a:lnTo>
                  <a:pt x="1623194" y="1504277"/>
                </a:lnTo>
                <a:lnTo>
                  <a:pt x="1666381" y="1488644"/>
                </a:lnTo>
                <a:lnTo>
                  <a:pt x="1708983" y="1471807"/>
                </a:lnTo>
                <a:lnTo>
                  <a:pt x="1750977" y="1453786"/>
                </a:lnTo>
                <a:lnTo>
                  <a:pt x="1792344" y="1434601"/>
                </a:lnTo>
                <a:lnTo>
                  <a:pt x="1833063" y="1414274"/>
                </a:lnTo>
                <a:lnTo>
                  <a:pt x="1873112" y="1392825"/>
                </a:lnTo>
                <a:lnTo>
                  <a:pt x="1912472" y="1370275"/>
                </a:lnTo>
                <a:lnTo>
                  <a:pt x="1951121" y="1346645"/>
                </a:lnTo>
                <a:lnTo>
                  <a:pt x="1989039" y="1321954"/>
                </a:lnTo>
                <a:lnTo>
                  <a:pt x="2026205" y="1296225"/>
                </a:lnTo>
                <a:lnTo>
                  <a:pt x="2062598" y="1269478"/>
                </a:lnTo>
                <a:lnTo>
                  <a:pt x="2098198" y="1241733"/>
                </a:lnTo>
                <a:lnTo>
                  <a:pt x="2132984" y="1213011"/>
                </a:lnTo>
                <a:lnTo>
                  <a:pt x="2166934" y="1183334"/>
                </a:lnTo>
                <a:lnTo>
                  <a:pt x="2200030" y="1152721"/>
                </a:lnTo>
                <a:lnTo>
                  <a:pt x="2232249" y="1121193"/>
                </a:lnTo>
                <a:lnTo>
                  <a:pt x="2263570" y="1088772"/>
                </a:lnTo>
                <a:lnTo>
                  <a:pt x="2293974" y="1055477"/>
                </a:lnTo>
                <a:lnTo>
                  <a:pt x="2323440" y="1021330"/>
                </a:lnTo>
                <a:lnTo>
                  <a:pt x="2351946" y="986352"/>
                </a:lnTo>
                <a:lnTo>
                  <a:pt x="2379473" y="950563"/>
                </a:lnTo>
                <a:lnTo>
                  <a:pt x="2405999" y="913983"/>
                </a:lnTo>
                <a:lnTo>
                  <a:pt x="2431503" y="876634"/>
                </a:lnTo>
                <a:lnTo>
                  <a:pt x="2455965" y="838536"/>
                </a:lnTo>
                <a:lnTo>
                  <a:pt x="2479365" y="799711"/>
                </a:lnTo>
                <a:lnTo>
                  <a:pt x="2501681" y="760178"/>
                </a:lnTo>
                <a:lnTo>
                  <a:pt x="2522893" y="719959"/>
                </a:lnTo>
                <a:lnTo>
                  <a:pt x="2542979" y="679073"/>
                </a:lnTo>
                <a:lnTo>
                  <a:pt x="2561920" y="637543"/>
                </a:lnTo>
                <a:lnTo>
                  <a:pt x="2579695" y="595389"/>
                </a:lnTo>
                <a:lnTo>
                  <a:pt x="2596282" y="552630"/>
                </a:lnTo>
                <a:lnTo>
                  <a:pt x="2611661" y="509289"/>
                </a:lnTo>
                <a:lnTo>
                  <a:pt x="2625812" y="465386"/>
                </a:lnTo>
                <a:lnTo>
                  <a:pt x="2638714" y="420942"/>
                </a:lnTo>
                <a:lnTo>
                  <a:pt x="2650345" y="375977"/>
                </a:lnTo>
                <a:lnTo>
                  <a:pt x="2660686" y="330512"/>
                </a:lnTo>
                <a:lnTo>
                  <a:pt x="2669715" y="284567"/>
                </a:lnTo>
                <a:lnTo>
                  <a:pt x="2677412" y="238165"/>
                </a:lnTo>
                <a:lnTo>
                  <a:pt x="2683772" y="191173"/>
                </a:lnTo>
                <a:lnTo>
                  <a:pt x="2688745" y="143806"/>
                </a:lnTo>
                <a:lnTo>
                  <a:pt x="2692314" y="96147"/>
                </a:lnTo>
                <a:lnTo>
                  <a:pt x="2694465" y="48207"/>
                </a:lnTo>
                <a:lnTo>
                  <a:pt x="2695187" y="0"/>
                </a:lnTo>
                <a:lnTo>
                  <a:pt x="3156183" y="0"/>
                </a:lnTo>
                <a:lnTo>
                  <a:pt x="3155619" y="48384"/>
                </a:lnTo>
                <a:lnTo>
                  <a:pt x="3153943" y="96413"/>
                </a:lnTo>
                <a:lnTo>
                  <a:pt x="3151175" y="144067"/>
                </a:lnTo>
                <a:lnTo>
                  <a:pt x="3147335" y="191324"/>
                </a:lnTo>
                <a:lnTo>
                  <a:pt x="3142434" y="238234"/>
                </a:lnTo>
                <a:lnTo>
                  <a:pt x="3136458" y="284977"/>
                </a:lnTo>
                <a:lnTo>
                  <a:pt x="3129435" y="331391"/>
                </a:lnTo>
                <a:lnTo>
                  <a:pt x="3121379" y="377462"/>
                </a:lnTo>
                <a:lnTo>
                  <a:pt x="3112300" y="423179"/>
                </a:lnTo>
                <a:lnTo>
                  <a:pt x="3102211" y="468529"/>
                </a:lnTo>
                <a:lnTo>
                  <a:pt x="3091126" y="513500"/>
                </a:lnTo>
                <a:lnTo>
                  <a:pt x="3079055" y="558079"/>
                </a:lnTo>
                <a:lnTo>
                  <a:pt x="3066012" y="602255"/>
                </a:lnTo>
                <a:lnTo>
                  <a:pt x="3052009" y="646014"/>
                </a:lnTo>
                <a:lnTo>
                  <a:pt x="3037057" y="689345"/>
                </a:lnTo>
                <a:lnTo>
                  <a:pt x="3021170" y="732235"/>
                </a:lnTo>
                <a:lnTo>
                  <a:pt x="3004359" y="774672"/>
                </a:lnTo>
                <a:lnTo>
                  <a:pt x="2986638" y="816643"/>
                </a:lnTo>
                <a:lnTo>
                  <a:pt x="2968018" y="858137"/>
                </a:lnTo>
                <a:lnTo>
                  <a:pt x="2948511" y="899140"/>
                </a:lnTo>
                <a:lnTo>
                  <a:pt x="2928130" y="939641"/>
                </a:lnTo>
                <a:lnTo>
                  <a:pt x="2906888" y="979627"/>
                </a:lnTo>
                <a:lnTo>
                  <a:pt x="2884796" y="1019087"/>
                </a:lnTo>
                <a:lnTo>
                  <a:pt x="2861867" y="1058006"/>
                </a:lnTo>
                <a:lnTo>
                  <a:pt x="2838113" y="1096374"/>
                </a:lnTo>
                <a:lnTo>
                  <a:pt x="2813547" y="1134178"/>
                </a:lnTo>
                <a:lnTo>
                  <a:pt x="2788181" y="1171405"/>
                </a:lnTo>
                <a:lnTo>
                  <a:pt x="2762026" y="1208044"/>
                </a:lnTo>
                <a:lnTo>
                  <a:pt x="2735097" y="1244081"/>
                </a:lnTo>
                <a:lnTo>
                  <a:pt x="2707404" y="1279505"/>
                </a:lnTo>
                <a:lnTo>
                  <a:pt x="2678961" y="1314304"/>
                </a:lnTo>
                <a:lnTo>
                  <a:pt x="2649778" y="1348464"/>
                </a:lnTo>
                <a:lnTo>
                  <a:pt x="2619870" y="1381974"/>
                </a:lnTo>
                <a:lnTo>
                  <a:pt x="2589248" y="1414821"/>
                </a:lnTo>
                <a:lnTo>
                  <a:pt x="2557924" y="1446993"/>
                </a:lnTo>
                <a:lnTo>
                  <a:pt x="2525911" y="1478478"/>
                </a:lnTo>
                <a:lnTo>
                  <a:pt x="2493222" y="1509263"/>
                </a:lnTo>
                <a:lnTo>
                  <a:pt x="2459867" y="1539336"/>
                </a:lnTo>
                <a:lnTo>
                  <a:pt x="2425860" y="1568685"/>
                </a:lnTo>
                <a:lnTo>
                  <a:pt x="2399098" y="1590786"/>
                </a:lnTo>
                <a:close/>
              </a:path>
              <a:path w="3156584" h="2610484">
                <a:moveTo>
                  <a:pt x="1115369" y="2609856"/>
                </a:moveTo>
                <a:lnTo>
                  <a:pt x="0" y="1830872"/>
                </a:lnTo>
                <a:lnTo>
                  <a:pt x="1115369" y="1053615"/>
                </a:lnTo>
                <a:lnTo>
                  <a:pt x="1115369" y="1590786"/>
                </a:lnTo>
                <a:lnTo>
                  <a:pt x="2399098" y="1590786"/>
                </a:lnTo>
                <a:lnTo>
                  <a:pt x="2355940" y="1625160"/>
                </a:lnTo>
                <a:lnTo>
                  <a:pt x="2320050" y="1652262"/>
                </a:lnTo>
                <a:lnTo>
                  <a:pt x="2283558" y="1678590"/>
                </a:lnTo>
                <a:lnTo>
                  <a:pt x="2246475" y="1704132"/>
                </a:lnTo>
                <a:lnTo>
                  <a:pt x="2208813" y="1728876"/>
                </a:lnTo>
                <a:lnTo>
                  <a:pt x="2170586" y="1752809"/>
                </a:lnTo>
                <a:lnTo>
                  <a:pt x="2131805" y="1775919"/>
                </a:lnTo>
                <a:lnTo>
                  <a:pt x="2092482" y="1798194"/>
                </a:lnTo>
                <a:lnTo>
                  <a:pt x="2052631" y="1819621"/>
                </a:lnTo>
                <a:lnTo>
                  <a:pt x="2012263" y="1840188"/>
                </a:lnTo>
                <a:lnTo>
                  <a:pt x="1971390" y="1859883"/>
                </a:lnTo>
                <a:lnTo>
                  <a:pt x="1930026" y="1878693"/>
                </a:lnTo>
                <a:lnTo>
                  <a:pt x="1888181" y="1896607"/>
                </a:lnTo>
                <a:lnTo>
                  <a:pt x="1845870" y="1913611"/>
                </a:lnTo>
                <a:lnTo>
                  <a:pt x="1803103" y="1929693"/>
                </a:lnTo>
                <a:lnTo>
                  <a:pt x="1759893" y="1944842"/>
                </a:lnTo>
                <a:lnTo>
                  <a:pt x="1716253" y="1959045"/>
                </a:lnTo>
                <a:lnTo>
                  <a:pt x="1672195" y="1972288"/>
                </a:lnTo>
                <a:lnTo>
                  <a:pt x="1627731" y="1984561"/>
                </a:lnTo>
                <a:lnTo>
                  <a:pt x="1582874" y="1995851"/>
                </a:lnTo>
                <a:lnTo>
                  <a:pt x="1537635" y="2006145"/>
                </a:lnTo>
                <a:lnTo>
                  <a:pt x="1492027" y="2015431"/>
                </a:lnTo>
                <a:lnTo>
                  <a:pt x="1446064" y="2023697"/>
                </a:lnTo>
                <a:lnTo>
                  <a:pt x="1399755" y="2030931"/>
                </a:lnTo>
                <a:lnTo>
                  <a:pt x="1353115" y="2037120"/>
                </a:lnTo>
                <a:lnTo>
                  <a:pt x="1306156" y="2042251"/>
                </a:lnTo>
                <a:lnTo>
                  <a:pt x="1258889" y="2046313"/>
                </a:lnTo>
                <a:lnTo>
                  <a:pt x="1211327" y="2049293"/>
                </a:lnTo>
                <a:lnTo>
                  <a:pt x="1163483" y="2051179"/>
                </a:lnTo>
                <a:lnTo>
                  <a:pt x="1115369" y="2051959"/>
                </a:lnTo>
                <a:lnTo>
                  <a:pt x="1115369" y="2609856"/>
                </a:lnTo>
                <a:close/>
              </a:path>
            </a:pathLst>
          </a:custGeom>
          <a:solidFill>
            <a:srgbClr val="FF5656"/>
          </a:solidFill>
        </p:spPr>
        <p:txBody>
          <a:bodyPr wrap="square" lIns="0" tIns="0" rIns="0" bIns="0" rtlCol="0"/>
          <a:lstStyle/>
          <a:p>
            <a:endParaRPr/>
          </a:p>
        </p:txBody>
      </p:sp>
      <p:sp>
        <p:nvSpPr>
          <p:cNvPr id="5" name="object 5"/>
          <p:cNvSpPr txBox="1"/>
          <p:nvPr/>
        </p:nvSpPr>
        <p:spPr>
          <a:xfrm>
            <a:off x="11872328" y="4039234"/>
            <a:ext cx="5459095" cy="2120900"/>
          </a:xfrm>
          <a:prstGeom prst="rect">
            <a:avLst/>
          </a:prstGeom>
        </p:spPr>
        <p:txBody>
          <a:bodyPr vert="horz" wrap="square" lIns="0" tIns="66040" rIns="0" bIns="0" rtlCol="0">
            <a:spAutoFit/>
          </a:bodyPr>
          <a:lstStyle/>
          <a:p>
            <a:pPr marL="12700">
              <a:lnSpc>
                <a:spcPct val="100000"/>
              </a:lnSpc>
              <a:spcBef>
                <a:spcPts val="520"/>
              </a:spcBef>
            </a:pPr>
            <a:r>
              <a:rPr sz="2400" dirty="0">
                <a:solidFill>
                  <a:srgbClr val="5270FF"/>
                </a:solidFill>
                <a:latin typeface="DejaVu Serif"/>
                <a:cs typeface="DejaVu Serif"/>
              </a:rPr>
              <a:t>Okul rehberlik programında</a:t>
            </a:r>
            <a:r>
              <a:rPr sz="2400" spc="-100" dirty="0">
                <a:solidFill>
                  <a:srgbClr val="5270FF"/>
                </a:solidFill>
                <a:latin typeface="DejaVu Serif"/>
                <a:cs typeface="DejaVu Serif"/>
              </a:rPr>
              <a:t> </a:t>
            </a:r>
            <a:r>
              <a:rPr sz="2400" b="1" dirty="0">
                <a:solidFill>
                  <a:srgbClr val="5270FF"/>
                </a:solidFill>
                <a:latin typeface="DejaVu Serif"/>
                <a:cs typeface="DejaVu Serif"/>
              </a:rPr>
              <a:t>mayıs</a:t>
            </a:r>
            <a:endParaRPr sz="2400">
              <a:latin typeface="DejaVu Serif"/>
              <a:cs typeface="DejaVu Serif"/>
            </a:endParaRPr>
          </a:p>
          <a:p>
            <a:pPr marL="12700">
              <a:lnSpc>
                <a:spcPct val="100000"/>
              </a:lnSpc>
              <a:spcBef>
                <a:spcPts val="420"/>
              </a:spcBef>
            </a:pPr>
            <a:r>
              <a:rPr sz="2400" dirty="0">
                <a:solidFill>
                  <a:srgbClr val="5270FF"/>
                </a:solidFill>
                <a:latin typeface="DejaVu Serif"/>
                <a:cs typeface="DejaVu Serif"/>
              </a:rPr>
              <a:t>ayında</a:t>
            </a:r>
            <a:endParaRPr sz="2400">
              <a:latin typeface="DejaVu Serif"/>
              <a:cs typeface="DejaVu Serif"/>
            </a:endParaRPr>
          </a:p>
          <a:p>
            <a:pPr marL="12700" marR="125730">
              <a:lnSpc>
                <a:spcPct val="114599"/>
              </a:lnSpc>
            </a:pPr>
            <a:r>
              <a:rPr sz="2400" dirty="0">
                <a:solidFill>
                  <a:srgbClr val="5270FF"/>
                </a:solidFill>
                <a:latin typeface="DejaVu Serif"/>
                <a:cs typeface="DejaVu Serif"/>
              </a:rPr>
              <a:t>RİBA Anketlerinin uygulanması</a:t>
            </a:r>
            <a:r>
              <a:rPr sz="2400" spc="-100" dirty="0">
                <a:solidFill>
                  <a:srgbClr val="5270FF"/>
                </a:solidFill>
                <a:latin typeface="DejaVu Serif"/>
                <a:cs typeface="DejaVu Serif"/>
              </a:rPr>
              <a:t> </a:t>
            </a:r>
            <a:r>
              <a:rPr sz="2400" dirty="0">
                <a:solidFill>
                  <a:srgbClr val="5270FF"/>
                </a:solidFill>
                <a:latin typeface="DejaVu Serif"/>
                <a:cs typeface="DejaVu Serif"/>
              </a:rPr>
              <a:t>ve  sonuçlarının RAM'a gönderilmesi  gerekmektedir</a:t>
            </a:r>
            <a:endParaRPr sz="2400">
              <a:latin typeface="DejaVu Serif"/>
              <a:cs typeface="DejaVu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797685" marR="5080" indent="-1584960">
              <a:lnSpc>
                <a:spcPct val="116100"/>
              </a:lnSpc>
              <a:spcBef>
                <a:spcPts val="95"/>
              </a:spcBef>
            </a:pPr>
            <a:r>
              <a:rPr spc="-40" dirty="0"/>
              <a:t>OKUL</a:t>
            </a:r>
            <a:r>
              <a:rPr spc="-265" dirty="0"/>
              <a:t> </a:t>
            </a:r>
            <a:r>
              <a:rPr spc="-45" dirty="0"/>
              <a:t>REHBERLİK</a:t>
            </a:r>
            <a:r>
              <a:rPr spc="-260" dirty="0"/>
              <a:t> </a:t>
            </a:r>
            <a:r>
              <a:rPr spc="-85" dirty="0"/>
              <a:t>HİZMETLERİ</a:t>
            </a:r>
            <a:r>
              <a:rPr spc="-260" dirty="0"/>
              <a:t> </a:t>
            </a:r>
            <a:r>
              <a:rPr spc="-100" dirty="0"/>
              <a:t>YÜRÜTME</a:t>
            </a:r>
            <a:r>
              <a:rPr spc="-260" dirty="0"/>
              <a:t> </a:t>
            </a:r>
            <a:r>
              <a:rPr spc="-90" dirty="0"/>
              <a:t>KOMİSYONUNDA  </a:t>
            </a:r>
            <a:r>
              <a:rPr spc="-70" dirty="0"/>
              <a:t>RAM</a:t>
            </a:r>
            <a:r>
              <a:rPr spc="-265" dirty="0"/>
              <a:t> </a:t>
            </a:r>
            <a:r>
              <a:rPr spc="-70" dirty="0"/>
              <a:t>ADINA</a:t>
            </a:r>
            <a:r>
              <a:rPr spc="-260" dirty="0"/>
              <a:t> </a:t>
            </a:r>
            <a:r>
              <a:rPr spc="15" dirty="0"/>
              <a:t>YER</a:t>
            </a:r>
            <a:r>
              <a:rPr spc="-265" dirty="0"/>
              <a:t> </a:t>
            </a:r>
            <a:r>
              <a:rPr spc="100" dirty="0"/>
              <a:t>ALACAK</a:t>
            </a:r>
            <a:r>
              <a:rPr spc="-260" dirty="0"/>
              <a:t> </a:t>
            </a:r>
            <a:r>
              <a:rPr spc="-200" dirty="0"/>
              <a:t>GÜNDEM</a:t>
            </a:r>
            <a:r>
              <a:rPr spc="-265" dirty="0"/>
              <a:t> </a:t>
            </a:r>
            <a:r>
              <a:rPr spc="-65" dirty="0"/>
              <a:t>MADDELERİ</a:t>
            </a:r>
          </a:p>
        </p:txBody>
      </p:sp>
      <p:sp>
        <p:nvSpPr>
          <p:cNvPr id="3" name="object 3"/>
          <p:cNvSpPr txBox="1"/>
          <p:nvPr/>
        </p:nvSpPr>
        <p:spPr>
          <a:xfrm>
            <a:off x="1504683" y="2697486"/>
            <a:ext cx="15166975" cy="4445000"/>
          </a:xfrm>
          <a:prstGeom prst="rect">
            <a:avLst/>
          </a:prstGeom>
        </p:spPr>
        <p:txBody>
          <a:bodyPr vert="horz" wrap="square" lIns="0" tIns="12700" rIns="0" bIns="0" rtlCol="0">
            <a:spAutoFit/>
          </a:bodyPr>
          <a:lstStyle/>
          <a:p>
            <a:pPr marL="12700" marR="218440">
              <a:lnSpc>
                <a:spcPct val="113300"/>
              </a:lnSpc>
              <a:spcBef>
                <a:spcPts val="100"/>
              </a:spcBef>
              <a:buSzPct val="93750"/>
              <a:buAutoNum type="arabicParenR"/>
              <a:tabLst>
                <a:tab pos="194310" algn="l"/>
              </a:tabLst>
            </a:pPr>
            <a:r>
              <a:rPr sz="1600" spc="-5" dirty="0">
                <a:latin typeface="Arial"/>
                <a:cs typeface="Arial"/>
              </a:rPr>
              <a:t>Sınıf Rehber Öğretmenleri bağımlılık </a:t>
            </a:r>
            <a:r>
              <a:rPr sz="1600" dirty="0">
                <a:latin typeface="Arial"/>
                <a:cs typeface="Arial"/>
              </a:rPr>
              <a:t>ile </a:t>
            </a:r>
            <a:r>
              <a:rPr sz="1600" spc="-5" dirty="0">
                <a:latin typeface="Arial"/>
                <a:cs typeface="Arial"/>
              </a:rPr>
              <a:t>mücadele kapsamında kademesine uygun TBM Modüllerini sınıflarında yıl boyunca işler ve sınıf rehberlik planlarında da yer  verir.</a:t>
            </a:r>
            <a:endParaRPr sz="1600">
              <a:latin typeface="Arial"/>
              <a:cs typeface="Arial"/>
            </a:endParaRPr>
          </a:p>
          <a:p>
            <a:pPr marL="249554" indent="-236854">
              <a:lnSpc>
                <a:spcPct val="100000"/>
              </a:lnSpc>
              <a:spcBef>
                <a:spcPts val="254"/>
              </a:spcBef>
              <a:buSzPct val="93750"/>
              <a:buAutoNum type="arabicParenR"/>
              <a:tabLst>
                <a:tab pos="250190" algn="l"/>
              </a:tabLst>
            </a:pPr>
            <a:r>
              <a:rPr sz="1600" spc="-5" dirty="0">
                <a:latin typeface="Arial"/>
                <a:cs typeface="Arial"/>
              </a:rPr>
              <a:t>ORGM'nin sitesinde yer alan Rehberlik Hizmetleri kısmından Sınıf Risk Haritalarını kendi sınıfı için</a:t>
            </a:r>
            <a:r>
              <a:rPr sz="1600" spc="10" dirty="0">
                <a:latin typeface="Arial"/>
                <a:cs typeface="Arial"/>
              </a:rPr>
              <a:t> </a:t>
            </a:r>
            <a:r>
              <a:rPr sz="1600" spc="-5" dirty="0">
                <a:latin typeface="Arial"/>
                <a:cs typeface="Arial"/>
              </a:rPr>
              <a:t>doldurur.</a:t>
            </a:r>
            <a:endParaRPr sz="1600">
              <a:latin typeface="Arial"/>
              <a:cs typeface="Arial"/>
            </a:endParaRPr>
          </a:p>
          <a:p>
            <a:pPr marL="12700" marR="197485">
              <a:lnSpc>
                <a:spcPct val="113300"/>
              </a:lnSpc>
              <a:buSzPct val="93750"/>
              <a:buAutoNum type="arabicParenR"/>
              <a:tabLst>
                <a:tab pos="250190" algn="l"/>
              </a:tabLst>
            </a:pPr>
            <a:r>
              <a:rPr sz="1600" spc="-5" dirty="0">
                <a:latin typeface="Arial"/>
                <a:cs typeface="Arial"/>
              </a:rPr>
              <a:t>Psikososyal Koruma, Önleme ve Krize Müdahale Hizmetleri Yönergesinde belirtilen ekibin kurulması (Sy.215) ve ekibin görevlerinin yapılmasını sağlar. Travma Kriz  durumlarında (Kaza, şiddet, ,şhmal, ölüm, terör, intihar, istismar, doğal afet, göç, diğer) EK-1 </a:t>
            </a:r>
            <a:r>
              <a:rPr sz="1600" dirty="0">
                <a:latin typeface="Arial"/>
                <a:cs typeface="Arial"/>
              </a:rPr>
              <a:t>, </a:t>
            </a:r>
            <a:r>
              <a:rPr sz="1600" spc="-5" dirty="0">
                <a:latin typeface="Arial"/>
                <a:cs typeface="Arial"/>
              </a:rPr>
              <a:t>EK-2, EK-3 ve EK-4'ü doldurur. Gizlilik ilkesine riayet</a:t>
            </a:r>
            <a:r>
              <a:rPr sz="1600" spc="100" dirty="0">
                <a:latin typeface="Arial"/>
                <a:cs typeface="Arial"/>
              </a:rPr>
              <a:t> </a:t>
            </a:r>
            <a:r>
              <a:rPr sz="1600" spc="-5" dirty="0">
                <a:latin typeface="Arial"/>
                <a:cs typeface="Arial"/>
              </a:rPr>
              <a:t>eder.</a:t>
            </a:r>
            <a:endParaRPr sz="1600">
              <a:latin typeface="Arial"/>
              <a:cs typeface="Arial"/>
            </a:endParaRPr>
          </a:p>
          <a:p>
            <a:pPr marL="249554" indent="-236854">
              <a:lnSpc>
                <a:spcPct val="100000"/>
              </a:lnSpc>
              <a:spcBef>
                <a:spcPts val="254"/>
              </a:spcBef>
              <a:buSzPct val="93750"/>
              <a:buAutoNum type="arabicParenR"/>
              <a:tabLst>
                <a:tab pos="250190" algn="l"/>
              </a:tabLst>
            </a:pPr>
            <a:r>
              <a:rPr sz="1600" spc="-5" dirty="0">
                <a:latin typeface="Arial"/>
                <a:cs typeface="Arial"/>
              </a:rPr>
              <a:t>Rehberlik Programında RİBA'ların uygulama tarihi Mayıs olarak belirlenmelidir.</a:t>
            </a:r>
            <a:endParaRPr sz="1600">
              <a:latin typeface="Arial"/>
              <a:cs typeface="Arial"/>
            </a:endParaRPr>
          </a:p>
          <a:p>
            <a:pPr marL="249554" indent="-236854">
              <a:lnSpc>
                <a:spcPct val="100000"/>
              </a:lnSpc>
              <a:spcBef>
                <a:spcPts val="254"/>
              </a:spcBef>
              <a:buSzPct val="93750"/>
              <a:buAutoNum type="arabicParenR"/>
              <a:tabLst>
                <a:tab pos="250190" algn="l"/>
              </a:tabLst>
            </a:pPr>
            <a:r>
              <a:rPr sz="1600" spc="-5" dirty="0">
                <a:latin typeface="Arial"/>
                <a:cs typeface="Arial"/>
              </a:rPr>
              <a:t>RAM Rehberlik Hizmetleri Bölümüne öğrenci yönlendirirken kullanılacak formlar ORGM.GOV.TR adresinden rehberlik hizmetleri sekmesindeki formlar</a:t>
            </a:r>
            <a:r>
              <a:rPr sz="1600" spc="160" dirty="0">
                <a:latin typeface="Arial"/>
                <a:cs typeface="Arial"/>
              </a:rPr>
              <a:t> </a:t>
            </a:r>
            <a:r>
              <a:rPr sz="1600" spc="-5" dirty="0">
                <a:latin typeface="Arial"/>
                <a:cs typeface="Arial"/>
              </a:rPr>
              <a:t>kullanılmalıdır.</a:t>
            </a:r>
            <a:endParaRPr sz="1600">
              <a:latin typeface="Arial"/>
              <a:cs typeface="Arial"/>
            </a:endParaRPr>
          </a:p>
          <a:p>
            <a:pPr marL="12700" marR="10358120">
              <a:lnSpc>
                <a:spcPct val="113300"/>
              </a:lnSpc>
              <a:buSzPct val="93750"/>
              <a:buAutoNum type="arabicParenR"/>
              <a:tabLst>
                <a:tab pos="250190" algn="l"/>
              </a:tabLst>
            </a:pPr>
            <a:r>
              <a:rPr sz="1600" spc="-5" dirty="0">
                <a:latin typeface="Arial"/>
                <a:cs typeface="Arial"/>
              </a:rPr>
              <a:t>Genel Müdürlüğümüzce belirlenen genel hedefler </a:t>
            </a:r>
            <a:r>
              <a:rPr sz="1600" dirty="0">
                <a:latin typeface="Arial"/>
                <a:cs typeface="Arial"/>
              </a:rPr>
              <a:t>;  </a:t>
            </a:r>
            <a:r>
              <a:rPr sz="1600" spc="-5" dirty="0">
                <a:latin typeface="Arial"/>
                <a:cs typeface="Arial"/>
              </a:rPr>
              <a:t>a)Rehberlik Hizmetlerinin</a:t>
            </a:r>
            <a:r>
              <a:rPr sz="1600" spc="-10" dirty="0">
                <a:latin typeface="Arial"/>
                <a:cs typeface="Arial"/>
              </a:rPr>
              <a:t> </a:t>
            </a:r>
            <a:r>
              <a:rPr sz="1600" spc="-5" dirty="0">
                <a:latin typeface="Arial"/>
                <a:cs typeface="Arial"/>
              </a:rPr>
              <a:t>Tanıtılması</a:t>
            </a:r>
            <a:endParaRPr sz="1600">
              <a:latin typeface="Arial"/>
              <a:cs typeface="Arial"/>
            </a:endParaRPr>
          </a:p>
          <a:p>
            <a:pPr marL="12700" marR="13136880">
              <a:lnSpc>
                <a:spcPct val="113300"/>
              </a:lnSpc>
            </a:pPr>
            <a:r>
              <a:rPr sz="1600" spc="-5" dirty="0">
                <a:latin typeface="Arial"/>
                <a:cs typeface="Arial"/>
              </a:rPr>
              <a:t>b) Şiddeti Önleme  İlimizin yerel</a:t>
            </a:r>
            <a:r>
              <a:rPr sz="1600" spc="-40" dirty="0">
                <a:latin typeface="Arial"/>
                <a:cs typeface="Arial"/>
              </a:rPr>
              <a:t> </a:t>
            </a:r>
            <a:r>
              <a:rPr sz="1600" spc="-5" dirty="0">
                <a:latin typeface="Arial"/>
                <a:cs typeface="Arial"/>
              </a:rPr>
              <a:t>hedefleri;</a:t>
            </a:r>
            <a:endParaRPr sz="1600">
              <a:latin typeface="Arial"/>
              <a:cs typeface="Arial"/>
            </a:endParaRPr>
          </a:p>
          <a:p>
            <a:pPr marL="249554" indent="-236854">
              <a:lnSpc>
                <a:spcPct val="100000"/>
              </a:lnSpc>
              <a:spcBef>
                <a:spcPts val="250"/>
              </a:spcBef>
              <a:buAutoNum type="alphaLcParenR"/>
              <a:tabLst>
                <a:tab pos="250190" algn="l"/>
              </a:tabLst>
            </a:pPr>
            <a:r>
              <a:rPr sz="1600" spc="-5" dirty="0">
                <a:latin typeface="Arial"/>
                <a:cs typeface="Arial"/>
              </a:rPr>
              <a:t>Problem Çözme</a:t>
            </a:r>
            <a:r>
              <a:rPr sz="1600" spc="-10" dirty="0">
                <a:latin typeface="Arial"/>
                <a:cs typeface="Arial"/>
              </a:rPr>
              <a:t> </a:t>
            </a:r>
            <a:r>
              <a:rPr sz="1600" spc="-5" dirty="0">
                <a:latin typeface="Arial"/>
                <a:cs typeface="Arial"/>
              </a:rPr>
              <a:t>Becerileri</a:t>
            </a:r>
            <a:endParaRPr sz="1600">
              <a:latin typeface="Arial"/>
              <a:cs typeface="Arial"/>
            </a:endParaRPr>
          </a:p>
          <a:p>
            <a:pPr marL="249554" indent="-236854">
              <a:lnSpc>
                <a:spcPct val="100000"/>
              </a:lnSpc>
              <a:spcBef>
                <a:spcPts val="254"/>
              </a:spcBef>
              <a:buAutoNum type="alphaLcParenR"/>
              <a:tabLst>
                <a:tab pos="250190" algn="l"/>
              </a:tabLst>
            </a:pPr>
            <a:r>
              <a:rPr sz="1600" spc="-5" dirty="0">
                <a:latin typeface="Arial"/>
                <a:cs typeface="Arial"/>
              </a:rPr>
              <a:t>Motivasyon</a:t>
            </a:r>
            <a:endParaRPr sz="1600">
              <a:latin typeface="Arial"/>
              <a:cs typeface="Arial"/>
            </a:endParaRPr>
          </a:p>
          <a:p>
            <a:pPr marL="12700" marR="5080">
              <a:lnSpc>
                <a:spcPct val="113300"/>
              </a:lnSpc>
            </a:pPr>
            <a:r>
              <a:rPr sz="1600" spc="-5" dirty="0">
                <a:latin typeface="Arial"/>
                <a:cs typeface="Arial"/>
              </a:rPr>
              <a:t>Rehber öğretmeni olmayan okulların özel hedefleri seçilmeyecektir. Yukarıda belirtilen hedeflere ilişkin çalışmalar RAM Rehberlik Hizmetleri Bölümü personeli tarafından  okulunuzda yıl içerisinde</a:t>
            </a:r>
            <a:r>
              <a:rPr sz="1600" spc="-10" dirty="0">
                <a:latin typeface="Arial"/>
                <a:cs typeface="Arial"/>
              </a:rPr>
              <a:t> </a:t>
            </a:r>
            <a:r>
              <a:rPr sz="1600" spc="-5" dirty="0">
                <a:latin typeface="Arial"/>
                <a:cs typeface="Arial"/>
              </a:rPr>
              <a:t>yapılacaktır.</a:t>
            </a:r>
            <a:endParaRPr sz="1600">
              <a:latin typeface="Arial"/>
              <a:cs typeface="Arial"/>
            </a:endParaRPr>
          </a:p>
          <a:p>
            <a:pPr marL="276225">
              <a:lnSpc>
                <a:spcPct val="100000"/>
              </a:lnSpc>
              <a:spcBef>
                <a:spcPts val="254"/>
              </a:spcBef>
            </a:pPr>
            <a:r>
              <a:rPr sz="1600" spc="-5" dirty="0">
                <a:latin typeface="Arial"/>
                <a:cs typeface="Arial"/>
              </a:rPr>
              <a:t>Bunlar dışında istenilen herhangi bir çalışma, sunum müdürlüğümüzden üst yazı </a:t>
            </a:r>
            <a:r>
              <a:rPr sz="1600" dirty="0">
                <a:latin typeface="Arial"/>
                <a:cs typeface="Arial"/>
              </a:rPr>
              <a:t>ile </a:t>
            </a:r>
            <a:r>
              <a:rPr sz="1600" spc="-5" dirty="0">
                <a:latin typeface="Arial"/>
                <a:cs typeface="Arial"/>
              </a:rPr>
              <a:t>talep edilebilir.</a:t>
            </a:r>
            <a:endParaRPr sz="1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F8F8"/>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285365" marR="5080" indent="-2273300">
              <a:lnSpc>
                <a:spcPct val="116100"/>
              </a:lnSpc>
              <a:spcBef>
                <a:spcPts val="95"/>
              </a:spcBef>
            </a:pPr>
            <a:r>
              <a:rPr spc="-45" dirty="0"/>
              <a:t>REHBERLİK</a:t>
            </a:r>
            <a:r>
              <a:rPr spc="-275" dirty="0"/>
              <a:t> </a:t>
            </a:r>
            <a:r>
              <a:rPr spc="-95" dirty="0"/>
              <a:t>ÖĞRETMENİ</a:t>
            </a:r>
            <a:r>
              <a:rPr spc="-270" dirty="0"/>
              <a:t> </a:t>
            </a:r>
            <a:r>
              <a:rPr spc="-70" dirty="0"/>
              <a:t>OLMAYAN</a:t>
            </a:r>
            <a:r>
              <a:rPr spc="-270" dirty="0"/>
              <a:t> </a:t>
            </a:r>
            <a:r>
              <a:rPr spc="10" dirty="0"/>
              <a:t>OKULLARDA</a:t>
            </a:r>
            <a:r>
              <a:rPr spc="-270" dirty="0"/>
              <a:t> </a:t>
            </a:r>
            <a:r>
              <a:rPr spc="-45" dirty="0"/>
              <a:t>REHBERLİK  </a:t>
            </a:r>
            <a:r>
              <a:rPr spc="-25" dirty="0"/>
              <a:t>PROGRAMI</a:t>
            </a:r>
            <a:r>
              <a:rPr spc="-265" dirty="0"/>
              <a:t> </a:t>
            </a:r>
            <a:r>
              <a:rPr spc="-50" dirty="0"/>
              <a:t>HAZIRLAMA</a:t>
            </a:r>
            <a:r>
              <a:rPr spc="-260" dirty="0"/>
              <a:t> </a:t>
            </a:r>
            <a:r>
              <a:rPr spc="-25" dirty="0"/>
              <a:t>VE</a:t>
            </a:r>
            <a:r>
              <a:rPr spc="-260" dirty="0"/>
              <a:t> </a:t>
            </a:r>
            <a:r>
              <a:rPr spc="-35" dirty="0"/>
              <a:t>VERİ</a:t>
            </a:r>
            <a:r>
              <a:rPr spc="-260" dirty="0"/>
              <a:t> </a:t>
            </a:r>
            <a:r>
              <a:rPr spc="-40" dirty="0"/>
              <a:t>GİRİŞLERİ</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78740" marR="5080">
              <a:lnSpc>
                <a:spcPct val="116399"/>
              </a:lnSpc>
              <a:spcBef>
                <a:spcPts val="100"/>
              </a:spcBef>
            </a:pPr>
            <a:r>
              <a:rPr dirty="0"/>
              <a:t>RAM, rehberlik öğretmeni olmayan okul ve kurumlarda rehberlik programının hazırlanmasına</a:t>
            </a:r>
            <a:r>
              <a:rPr spc="-100" dirty="0"/>
              <a:t> </a:t>
            </a:r>
            <a:r>
              <a:rPr dirty="0"/>
              <a:t>müşavirlik  eder, programda yer alan çalışmalar okul ve kurumlarda rehberlik hizmetleri yürütme komisyonu  tarafından</a:t>
            </a:r>
            <a:r>
              <a:rPr spc="-5" dirty="0"/>
              <a:t> </a:t>
            </a:r>
            <a:r>
              <a:rPr dirty="0"/>
              <a:t>yürütülür.</a:t>
            </a:r>
          </a:p>
          <a:p>
            <a:pPr marL="66040">
              <a:lnSpc>
                <a:spcPct val="100000"/>
              </a:lnSpc>
              <a:spcBef>
                <a:spcPts val="15"/>
              </a:spcBef>
            </a:pPr>
            <a:endParaRPr sz="2900">
              <a:latin typeface="Times New Roman"/>
              <a:cs typeface="Times New Roman"/>
            </a:endParaRPr>
          </a:p>
          <a:p>
            <a:pPr marL="78740" marR="280035">
              <a:lnSpc>
                <a:spcPct val="116399"/>
              </a:lnSpc>
            </a:pPr>
            <a:r>
              <a:rPr spc="-575" dirty="0">
                <a:latin typeface="DejaVu Sans"/>
                <a:cs typeface="DejaVu Sans"/>
              </a:rPr>
              <a:t># </a:t>
            </a:r>
            <a:r>
              <a:rPr dirty="0"/>
              <a:t>Rehberlik öğretmeni olmayan okul ve kurumlarda genel ve yerel düzeyde hedeflere ilişkin</a:t>
            </a:r>
            <a:r>
              <a:rPr spc="-85" dirty="0"/>
              <a:t> </a:t>
            </a:r>
            <a:r>
              <a:rPr dirty="0"/>
              <a:t>çalışmalar,  okul ya da kurumun bağlı bulunduğu RAM’ların koordinatörlüğünde</a:t>
            </a:r>
            <a:r>
              <a:rPr spc="-20" dirty="0"/>
              <a:t> </a:t>
            </a:r>
            <a:r>
              <a:rPr dirty="0"/>
              <a:t>yürütülür.</a:t>
            </a:r>
          </a:p>
          <a:p>
            <a:pPr marL="66040">
              <a:lnSpc>
                <a:spcPct val="100000"/>
              </a:lnSpc>
              <a:spcBef>
                <a:spcPts val="20"/>
              </a:spcBef>
            </a:pPr>
            <a:endParaRPr sz="2900">
              <a:latin typeface="Times New Roman"/>
              <a:cs typeface="Times New Roman"/>
            </a:endParaRPr>
          </a:p>
          <a:p>
            <a:pPr marL="78740" marR="1557655">
              <a:lnSpc>
                <a:spcPct val="116399"/>
              </a:lnSpc>
            </a:pPr>
            <a:r>
              <a:rPr spc="-575" dirty="0">
                <a:latin typeface="DejaVu Sans"/>
                <a:cs typeface="DejaVu Sans"/>
              </a:rPr>
              <a:t># </a:t>
            </a:r>
            <a:r>
              <a:rPr dirty="0"/>
              <a:t>Rehberlik öğretmeni olmayan okul ve kurumlarda özel hedef belirlenmez ve haftalık</a:t>
            </a:r>
            <a:r>
              <a:rPr spc="-85" dirty="0"/>
              <a:t> </a:t>
            </a:r>
            <a:r>
              <a:rPr dirty="0"/>
              <a:t>program  hazırlanmaz.</a:t>
            </a:r>
          </a:p>
        </p:txBody>
      </p:sp>
      <p:sp>
        <p:nvSpPr>
          <p:cNvPr id="5" name="object 5"/>
          <p:cNvSpPr/>
          <p:nvPr/>
        </p:nvSpPr>
        <p:spPr>
          <a:xfrm>
            <a:off x="133906" y="3792064"/>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38B6FF"/>
          </a:solidFill>
        </p:spPr>
        <p:txBody>
          <a:bodyPr wrap="square" lIns="0" tIns="0" rIns="0" bIns="0" rtlCol="0"/>
          <a:lstStyle/>
          <a:p>
            <a:endParaRPr/>
          </a:p>
        </p:txBody>
      </p:sp>
      <p:sp>
        <p:nvSpPr>
          <p:cNvPr id="6" name="object 6"/>
          <p:cNvSpPr/>
          <p:nvPr/>
        </p:nvSpPr>
        <p:spPr>
          <a:xfrm>
            <a:off x="133906" y="5282523"/>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FFDE58"/>
          </a:solidFill>
        </p:spPr>
        <p:txBody>
          <a:bodyPr wrap="square" lIns="0" tIns="0" rIns="0" bIns="0" rtlCol="0"/>
          <a:lstStyle/>
          <a:p>
            <a:endParaRPr/>
          </a:p>
        </p:txBody>
      </p:sp>
      <p:sp>
        <p:nvSpPr>
          <p:cNvPr id="7" name="object 7"/>
          <p:cNvSpPr/>
          <p:nvPr/>
        </p:nvSpPr>
        <p:spPr>
          <a:xfrm>
            <a:off x="133906" y="6532977"/>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FFFFFF"/>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F8F8"/>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285365" marR="5080" indent="-2273300">
              <a:lnSpc>
                <a:spcPct val="116100"/>
              </a:lnSpc>
              <a:spcBef>
                <a:spcPts val="95"/>
              </a:spcBef>
            </a:pPr>
            <a:r>
              <a:rPr spc="-45" dirty="0"/>
              <a:t>REHBERLİK</a:t>
            </a:r>
            <a:r>
              <a:rPr spc="-275" dirty="0"/>
              <a:t> </a:t>
            </a:r>
            <a:r>
              <a:rPr spc="-95" dirty="0"/>
              <a:t>ÖĞRETMENİ</a:t>
            </a:r>
            <a:r>
              <a:rPr spc="-270" dirty="0"/>
              <a:t> </a:t>
            </a:r>
            <a:r>
              <a:rPr spc="-70" dirty="0"/>
              <a:t>OLMAYAN</a:t>
            </a:r>
            <a:r>
              <a:rPr spc="-270" dirty="0"/>
              <a:t> </a:t>
            </a:r>
            <a:r>
              <a:rPr spc="10" dirty="0"/>
              <a:t>OKULLARDA</a:t>
            </a:r>
            <a:r>
              <a:rPr spc="-270" dirty="0"/>
              <a:t> </a:t>
            </a:r>
            <a:r>
              <a:rPr spc="-45" dirty="0"/>
              <a:t>REHBERLİK  </a:t>
            </a:r>
            <a:r>
              <a:rPr spc="-25" dirty="0"/>
              <a:t>PROGRAMI</a:t>
            </a:r>
            <a:r>
              <a:rPr spc="-265" dirty="0"/>
              <a:t> </a:t>
            </a:r>
            <a:r>
              <a:rPr spc="-50" dirty="0"/>
              <a:t>HAZIRLAMA</a:t>
            </a:r>
            <a:r>
              <a:rPr spc="-260" dirty="0"/>
              <a:t> </a:t>
            </a:r>
            <a:r>
              <a:rPr spc="-25" dirty="0"/>
              <a:t>VE</a:t>
            </a:r>
            <a:r>
              <a:rPr spc="-260" dirty="0"/>
              <a:t> </a:t>
            </a:r>
            <a:r>
              <a:rPr spc="-35" dirty="0"/>
              <a:t>VERİ</a:t>
            </a:r>
            <a:r>
              <a:rPr spc="-260" dirty="0"/>
              <a:t> </a:t>
            </a:r>
            <a:r>
              <a:rPr spc="-40" dirty="0"/>
              <a:t>GİRİŞLERİ</a:t>
            </a:r>
          </a:p>
        </p:txBody>
      </p:sp>
      <p:sp>
        <p:nvSpPr>
          <p:cNvPr id="4" name="object 4"/>
          <p:cNvSpPr txBox="1"/>
          <p:nvPr/>
        </p:nvSpPr>
        <p:spPr>
          <a:xfrm>
            <a:off x="1265174" y="3476815"/>
            <a:ext cx="15271115" cy="5054600"/>
          </a:xfrm>
          <a:prstGeom prst="rect">
            <a:avLst/>
          </a:prstGeom>
        </p:spPr>
        <p:txBody>
          <a:bodyPr vert="horz" wrap="square" lIns="0" tIns="12700" rIns="0" bIns="0" rtlCol="0">
            <a:spAutoFit/>
          </a:bodyPr>
          <a:lstStyle/>
          <a:p>
            <a:pPr marL="12700" marR="172720">
              <a:lnSpc>
                <a:spcPct val="114599"/>
              </a:lnSpc>
              <a:spcBef>
                <a:spcPts val="100"/>
              </a:spcBef>
            </a:pPr>
            <a:r>
              <a:rPr sz="2400" dirty="0">
                <a:latin typeface="Arial"/>
                <a:cs typeface="Arial"/>
              </a:rPr>
              <a:t>RAM personelinin rehberlik öğretmeninin olmadığı okullarda yaptığı çalışmalara ait verilerin girişi RAM</a:t>
            </a:r>
            <a:r>
              <a:rPr sz="2400" spc="-100" dirty="0">
                <a:latin typeface="Arial"/>
                <a:cs typeface="Arial"/>
              </a:rPr>
              <a:t> </a:t>
            </a:r>
            <a:r>
              <a:rPr sz="2400" dirty="0">
                <a:latin typeface="Arial"/>
                <a:cs typeface="Arial"/>
              </a:rPr>
              <a:t>personeli  tarafından</a:t>
            </a:r>
            <a:r>
              <a:rPr sz="2400" spc="-5" dirty="0">
                <a:latin typeface="Arial"/>
                <a:cs typeface="Arial"/>
              </a:rPr>
              <a:t> </a:t>
            </a:r>
            <a:r>
              <a:rPr sz="2400" dirty="0">
                <a:latin typeface="Arial"/>
                <a:cs typeface="Arial"/>
              </a:rPr>
              <a:t>yapılır.</a:t>
            </a:r>
            <a:endParaRPr sz="2400">
              <a:latin typeface="Arial"/>
              <a:cs typeface="Arial"/>
            </a:endParaRPr>
          </a:p>
          <a:p>
            <a:pPr>
              <a:lnSpc>
                <a:spcPct val="100000"/>
              </a:lnSpc>
              <a:spcBef>
                <a:spcPts val="20"/>
              </a:spcBef>
            </a:pPr>
            <a:endParaRPr sz="2850">
              <a:latin typeface="Times New Roman"/>
              <a:cs typeface="Times New Roman"/>
            </a:endParaRPr>
          </a:p>
          <a:p>
            <a:pPr marL="12700" marR="514984">
              <a:lnSpc>
                <a:spcPct val="114599"/>
              </a:lnSpc>
            </a:pPr>
            <a:r>
              <a:rPr sz="2400" spc="-575" dirty="0">
                <a:latin typeface="DejaVu Sans"/>
                <a:cs typeface="DejaVu Sans"/>
              </a:rPr>
              <a:t># </a:t>
            </a:r>
            <a:r>
              <a:rPr sz="2400" dirty="0">
                <a:latin typeface="Arial"/>
                <a:cs typeface="Arial"/>
              </a:rPr>
              <a:t>Psikososyal Koruma, Önleme ve Krize Müdahale Ekibi tarafından yapılan çalışmalara ait veri girişi rehberlik  öğretmeni olmayan okullarda RAM tarafından</a:t>
            </a:r>
            <a:r>
              <a:rPr sz="2400" spc="-10" dirty="0">
                <a:latin typeface="Arial"/>
                <a:cs typeface="Arial"/>
              </a:rPr>
              <a:t> </a:t>
            </a:r>
            <a:r>
              <a:rPr sz="2400" dirty="0">
                <a:latin typeface="Arial"/>
                <a:cs typeface="Arial"/>
              </a:rPr>
              <a:t>yapılır.</a:t>
            </a:r>
            <a:endParaRPr sz="2400">
              <a:latin typeface="Arial"/>
              <a:cs typeface="Arial"/>
            </a:endParaRPr>
          </a:p>
          <a:p>
            <a:pPr>
              <a:lnSpc>
                <a:spcPct val="100000"/>
              </a:lnSpc>
              <a:spcBef>
                <a:spcPts val="20"/>
              </a:spcBef>
            </a:pPr>
            <a:endParaRPr sz="2850">
              <a:latin typeface="Times New Roman"/>
              <a:cs typeface="Times New Roman"/>
            </a:endParaRPr>
          </a:p>
          <a:p>
            <a:pPr marL="12700" marR="5080">
              <a:lnSpc>
                <a:spcPct val="114599"/>
              </a:lnSpc>
              <a:spcBef>
                <a:spcPts val="5"/>
              </a:spcBef>
            </a:pPr>
            <a:r>
              <a:rPr sz="2400" dirty="0">
                <a:latin typeface="Arial"/>
                <a:cs typeface="Arial"/>
              </a:rPr>
              <a:t>Rehberlik Hizmetleri Sunum Sistemi-Bireysel Çalışmalar bölümünde yer alan İyileştirici Hizmetler başlığı</a:t>
            </a:r>
            <a:r>
              <a:rPr sz="2400" spc="-100" dirty="0">
                <a:latin typeface="Arial"/>
                <a:cs typeface="Arial"/>
              </a:rPr>
              <a:t> </a:t>
            </a:r>
            <a:r>
              <a:rPr sz="2400" dirty="0">
                <a:latin typeface="Arial"/>
                <a:cs typeface="Arial"/>
              </a:rPr>
              <a:t>altındaki  Psikososyal Müdahale kapsamındaki durumlar veri kaybı olmaması için RAM’a bildirilir. Veri girişlerinin RAM  tarafından yapılması</a:t>
            </a:r>
            <a:r>
              <a:rPr sz="2400" spc="-5" dirty="0">
                <a:latin typeface="Arial"/>
                <a:cs typeface="Arial"/>
              </a:rPr>
              <a:t> </a:t>
            </a:r>
            <a:r>
              <a:rPr sz="2400" dirty="0">
                <a:latin typeface="Arial"/>
                <a:cs typeface="Arial"/>
              </a:rPr>
              <a:t>sağlanır.</a:t>
            </a:r>
            <a:endParaRPr sz="2400">
              <a:latin typeface="Arial"/>
              <a:cs typeface="Arial"/>
            </a:endParaRPr>
          </a:p>
          <a:p>
            <a:pPr>
              <a:lnSpc>
                <a:spcPct val="100000"/>
              </a:lnSpc>
              <a:spcBef>
                <a:spcPts val="20"/>
              </a:spcBef>
            </a:pPr>
            <a:endParaRPr sz="2850">
              <a:latin typeface="Times New Roman"/>
              <a:cs typeface="Times New Roman"/>
            </a:endParaRPr>
          </a:p>
          <a:p>
            <a:pPr marL="12700" marR="584200" indent="84455">
              <a:lnSpc>
                <a:spcPct val="114599"/>
              </a:lnSpc>
            </a:pPr>
            <a:r>
              <a:rPr sz="2400" spc="-575" dirty="0">
                <a:latin typeface="DejaVu Sans"/>
                <a:cs typeface="DejaVu Sans"/>
              </a:rPr>
              <a:t># </a:t>
            </a:r>
            <a:r>
              <a:rPr sz="2400" dirty="0">
                <a:latin typeface="Arial"/>
                <a:cs typeface="Arial"/>
              </a:rPr>
              <a:t>Veriler yıl sonunda Rehberlik Hizmetleri Sunum Sistemi’ndeki ‘’Bireysel Çalışmalar’’ ve ‘’Grup Çalışmaları’’  bölümleri baz alınarak</a:t>
            </a:r>
            <a:r>
              <a:rPr sz="2400" spc="-5" dirty="0">
                <a:latin typeface="Arial"/>
                <a:cs typeface="Arial"/>
              </a:rPr>
              <a:t> </a:t>
            </a:r>
            <a:r>
              <a:rPr sz="2400" dirty="0">
                <a:latin typeface="Arial"/>
                <a:cs typeface="Arial"/>
              </a:rPr>
              <a:t>istenecektir.</a:t>
            </a:r>
            <a:endParaRPr sz="2400">
              <a:latin typeface="Arial"/>
              <a:cs typeface="Arial"/>
            </a:endParaRPr>
          </a:p>
        </p:txBody>
      </p:sp>
      <p:sp>
        <p:nvSpPr>
          <p:cNvPr id="5" name="object 5"/>
          <p:cNvSpPr/>
          <p:nvPr/>
        </p:nvSpPr>
        <p:spPr>
          <a:xfrm>
            <a:off x="383076" y="3412143"/>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2E665C"/>
          </a:solidFill>
        </p:spPr>
        <p:txBody>
          <a:bodyPr wrap="square" lIns="0" tIns="0" rIns="0" bIns="0" rtlCol="0"/>
          <a:lstStyle/>
          <a:p>
            <a:endParaRPr/>
          </a:p>
        </p:txBody>
      </p:sp>
      <p:sp>
        <p:nvSpPr>
          <p:cNvPr id="6" name="object 6"/>
          <p:cNvSpPr/>
          <p:nvPr/>
        </p:nvSpPr>
        <p:spPr>
          <a:xfrm>
            <a:off x="237492" y="4716293"/>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7DD956"/>
          </a:solidFill>
        </p:spPr>
        <p:txBody>
          <a:bodyPr wrap="square" lIns="0" tIns="0" rIns="0" bIns="0" rtlCol="0"/>
          <a:lstStyle/>
          <a:p>
            <a:endParaRPr/>
          </a:p>
        </p:txBody>
      </p:sp>
      <p:sp>
        <p:nvSpPr>
          <p:cNvPr id="7" name="object 7"/>
          <p:cNvSpPr/>
          <p:nvPr/>
        </p:nvSpPr>
        <p:spPr>
          <a:xfrm>
            <a:off x="383076" y="6071485"/>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8B52FF"/>
          </a:solidFill>
        </p:spPr>
        <p:txBody>
          <a:bodyPr wrap="square" lIns="0" tIns="0" rIns="0" bIns="0" rtlCol="0"/>
          <a:lstStyle/>
          <a:p>
            <a:endParaRPr/>
          </a:p>
        </p:txBody>
      </p:sp>
      <p:sp>
        <p:nvSpPr>
          <p:cNvPr id="8" name="object 8"/>
          <p:cNvSpPr/>
          <p:nvPr/>
        </p:nvSpPr>
        <p:spPr>
          <a:xfrm>
            <a:off x="383076" y="7664865"/>
            <a:ext cx="892810" cy="876300"/>
          </a:xfrm>
          <a:custGeom>
            <a:avLst/>
            <a:gdLst/>
            <a:ahLst/>
            <a:cxnLst/>
            <a:rect l="l" t="t" r="r" b="b"/>
            <a:pathLst>
              <a:path w="892810" h="876300">
                <a:moveTo>
                  <a:pt x="512344" y="684510"/>
                </a:moveTo>
                <a:lnTo>
                  <a:pt x="332598" y="684510"/>
                </a:lnTo>
                <a:lnTo>
                  <a:pt x="755125" y="33225"/>
                </a:lnTo>
                <a:lnTo>
                  <a:pt x="776058" y="11826"/>
                </a:lnTo>
                <a:lnTo>
                  <a:pt x="802650" y="512"/>
                </a:lnTo>
                <a:lnTo>
                  <a:pt x="831552" y="0"/>
                </a:lnTo>
                <a:lnTo>
                  <a:pt x="859412" y="11006"/>
                </a:lnTo>
                <a:lnTo>
                  <a:pt x="880812" y="31942"/>
                </a:lnTo>
                <a:lnTo>
                  <a:pt x="892126" y="58540"/>
                </a:lnTo>
                <a:lnTo>
                  <a:pt x="892638" y="87443"/>
                </a:lnTo>
                <a:lnTo>
                  <a:pt x="881632" y="115293"/>
                </a:lnTo>
                <a:lnTo>
                  <a:pt x="512344" y="684510"/>
                </a:lnTo>
                <a:close/>
              </a:path>
              <a:path w="892810" h="876300">
                <a:moveTo>
                  <a:pt x="347051" y="876042"/>
                </a:moveTo>
                <a:lnTo>
                  <a:pt x="306080" y="863877"/>
                </a:lnTo>
                <a:lnTo>
                  <a:pt x="24161" y="604705"/>
                </a:lnTo>
                <a:lnTo>
                  <a:pt x="0" y="552298"/>
                </a:lnTo>
                <a:lnTo>
                  <a:pt x="4409" y="523726"/>
                </a:lnTo>
                <a:lnTo>
                  <a:pt x="19988" y="498156"/>
                </a:lnTo>
                <a:lnTo>
                  <a:pt x="44265" y="480622"/>
                </a:lnTo>
                <a:lnTo>
                  <a:pt x="72396" y="473995"/>
                </a:lnTo>
                <a:lnTo>
                  <a:pt x="100961" y="478404"/>
                </a:lnTo>
                <a:lnTo>
                  <a:pt x="126538" y="493984"/>
                </a:lnTo>
                <a:lnTo>
                  <a:pt x="332598" y="684510"/>
                </a:lnTo>
                <a:lnTo>
                  <a:pt x="512344" y="684510"/>
                </a:lnTo>
                <a:lnTo>
                  <a:pt x="410392" y="841657"/>
                </a:lnTo>
                <a:lnTo>
                  <a:pt x="397869" y="856425"/>
                </a:lnTo>
                <a:lnTo>
                  <a:pt x="382558" y="867201"/>
                </a:lnTo>
                <a:lnTo>
                  <a:pt x="365329" y="873802"/>
                </a:lnTo>
                <a:lnTo>
                  <a:pt x="347051" y="876042"/>
                </a:lnTo>
                <a:close/>
              </a:path>
            </a:pathLst>
          </a:custGeom>
          <a:solidFill>
            <a:srgbClr val="38B6FF"/>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F8F8"/>
          </a:solidFill>
        </p:spPr>
        <p:txBody>
          <a:bodyPr wrap="square" lIns="0" tIns="0" rIns="0" bIns="0" rtlCol="0"/>
          <a:lstStyle/>
          <a:p>
            <a:endParaRPr/>
          </a:p>
        </p:txBody>
      </p:sp>
      <p:sp>
        <p:nvSpPr>
          <p:cNvPr id="3" name="object 3"/>
          <p:cNvSpPr txBox="1">
            <a:spLocks noGrp="1"/>
          </p:cNvSpPr>
          <p:nvPr>
            <p:ph type="title"/>
          </p:nvPr>
        </p:nvSpPr>
        <p:spPr>
          <a:xfrm>
            <a:off x="2376897" y="727308"/>
            <a:ext cx="13067030" cy="1511300"/>
          </a:xfrm>
          <a:prstGeom prst="rect">
            <a:avLst/>
          </a:prstGeom>
        </p:spPr>
        <p:txBody>
          <a:bodyPr vert="horz" wrap="square" lIns="0" tIns="12065" rIns="0" bIns="0" rtlCol="0">
            <a:spAutoFit/>
          </a:bodyPr>
          <a:lstStyle/>
          <a:p>
            <a:pPr marL="4703445" marR="5080" indent="-4691380">
              <a:lnSpc>
                <a:spcPct val="116100"/>
              </a:lnSpc>
              <a:spcBef>
                <a:spcPts val="95"/>
              </a:spcBef>
            </a:pPr>
            <a:r>
              <a:rPr spc="-145" dirty="0"/>
              <a:t>MİLLÎ</a:t>
            </a:r>
            <a:r>
              <a:rPr spc="-275" dirty="0"/>
              <a:t> </a:t>
            </a:r>
            <a:r>
              <a:rPr spc="-90" dirty="0"/>
              <a:t>EĞİTİM</a:t>
            </a:r>
            <a:r>
              <a:rPr spc="-270" dirty="0"/>
              <a:t> </a:t>
            </a:r>
            <a:r>
              <a:rPr spc="-40" dirty="0"/>
              <a:t>BAKANLIĞI</a:t>
            </a:r>
            <a:r>
              <a:rPr spc="-270" dirty="0"/>
              <a:t> </a:t>
            </a:r>
            <a:r>
              <a:rPr spc="-45" dirty="0"/>
              <a:t>REHBERLİK</a:t>
            </a:r>
            <a:r>
              <a:rPr spc="-275" dirty="0"/>
              <a:t> </a:t>
            </a:r>
            <a:r>
              <a:rPr spc="-85" dirty="0"/>
              <a:t>HİZMETLERİ  </a:t>
            </a:r>
            <a:r>
              <a:rPr spc="-90" dirty="0"/>
              <a:t>YÖNETMELİĞİ</a:t>
            </a:r>
          </a:p>
        </p:txBody>
      </p:sp>
      <p:sp>
        <p:nvSpPr>
          <p:cNvPr id="4" name="object 4"/>
          <p:cNvSpPr txBox="1"/>
          <p:nvPr/>
        </p:nvSpPr>
        <p:spPr>
          <a:xfrm>
            <a:off x="782203" y="2413368"/>
            <a:ext cx="16255365" cy="5473700"/>
          </a:xfrm>
          <a:prstGeom prst="rect">
            <a:avLst/>
          </a:prstGeom>
        </p:spPr>
        <p:txBody>
          <a:bodyPr vert="horz" wrap="square" lIns="0" tIns="12700" rIns="0" bIns="0" rtlCol="0">
            <a:spAutoFit/>
          </a:bodyPr>
          <a:lstStyle/>
          <a:p>
            <a:pPr marL="12700" marR="22225">
              <a:lnSpc>
                <a:spcPct val="114599"/>
              </a:lnSpc>
              <a:spcBef>
                <a:spcPts val="100"/>
              </a:spcBef>
            </a:pPr>
            <a:r>
              <a:rPr sz="2400" dirty="0">
                <a:latin typeface="DejaVu Serif"/>
                <a:cs typeface="DejaVu Serif"/>
              </a:rPr>
              <a:t>MADDE 29 – (1) Eğitim kurumlarında rehberlik hizmetlerinin planlanması ve kurum içindeki iş</a:t>
            </a:r>
            <a:r>
              <a:rPr sz="2400" spc="-100" dirty="0">
                <a:latin typeface="DejaVu Serif"/>
                <a:cs typeface="DejaVu Serif"/>
              </a:rPr>
              <a:t> </a:t>
            </a:r>
            <a:r>
              <a:rPr sz="2400" dirty="0">
                <a:latin typeface="DejaVu Serif"/>
                <a:cs typeface="DejaVu Serif"/>
              </a:rPr>
              <a:t>birliğinin  sağlanması amacıyla rehberlik hizmetleri yürütme komisyonu</a:t>
            </a:r>
            <a:r>
              <a:rPr sz="2400" spc="-15" dirty="0">
                <a:latin typeface="DejaVu Serif"/>
                <a:cs typeface="DejaVu Serif"/>
              </a:rPr>
              <a:t> </a:t>
            </a:r>
            <a:r>
              <a:rPr sz="2400" dirty="0">
                <a:latin typeface="DejaVu Serif"/>
                <a:cs typeface="DejaVu Serif"/>
              </a:rPr>
              <a:t>oluşturulur.</a:t>
            </a:r>
            <a:endParaRPr sz="2400">
              <a:latin typeface="DejaVu Serif"/>
              <a:cs typeface="DejaVu Serif"/>
            </a:endParaRPr>
          </a:p>
          <a:p>
            <a:pPr marL="12700" marR="1268730">
              <a:lnSpc>
                <a:spcPct val="114599"/>
              </a:lnSpc>
            </a:pPr>
            <a:r>
              <a:rPr sz="2400" dirty="0">
                <a:latin typeface="DejaVu Serif"/>
                <a:cs typeface="DejaVu Serif"/>
              </a:rPr>
              <a:t>(2) Rehberlik hizmetleri yürütme komisyonu eğitim kurumu müdürünün başkanlığında</a:t>
            </a:r>
            <a:r>
              <a:rPr sz="2400" spc="-100" dirty="0">
                <a:latin typeface="DejaVu Serif"/>
                <a:cs typeface="DejaVu Serif"/>
              </a:rPr>
              <a:t> </a:t>
            </a:r>
            <a:r>
              <a:rPr sz="2400" dirty="0">
                <a:latin typeface="DejaVu Serif"/>
                <a:cs typeface="DejaVu Serif"/>
              </a:rPr>
              <a:t>aşağıdaki  üyelerden</a:t>
            </a:r>
            <a:endParaRPr sz="2400">
              <a:latin typeface="DejaVu Serif"/>
              <a:cs typeface="DejaVu Serif"/>
            </a:endParaRPr>
          </a:p>
          <a:p>
            <a:pPr marL="12700">
              <a:lnSpc>
                <a:spcPct val="100000"/>
              </a:lnSpc>
              <a:spcBef>
                <a:spcPts val="420"/>
              </a:spcBef>
            </a:pPr>
            <a:r>
              <a:rPr sz="2400" dirty="0">
                <a:latin typeface="DejaVu Serif"/>
                <a:cs typeface="DejaVu Serif"/>
              </a:rPr>
              <a:t>oluşur:</a:t>
            </a:r>
            <a:endParaRPr sz="2400">
              <a:latin typeface="DejaVu Serif"/>
              <a:cs typeface="DejaVu Serif"/>
            </a:endParaRPr>
          </a:p>
          <a:p>
            <a:pPr marL="12700" marR="5080">
              <a:lnSpc>
                <a:spcPct val="114599"/>
              </a:lnSpc>
              <a:buAutoNum type="alphaLcParenR"/>
              <a:tabLst>
                <a:tab pos="410845" algn="l"/>
              </a:tabLst>
            </a:pPr>
            <a:r>
              <a:rPr sz="2400" dirty="0">
                <a:latin typeface="DejaVu Serif"/>
                <a:cs typeface="DejaVu Serif"/>
              </a:rPr>
              <a:t>Müdür başyardımcısı, sınıf ve şubelerden sorumlu müdür yardımcıları ve pansiyondan sorumlu</a:t>
            </a:r>
            <a:r>
              <a:rPr sz="2400" spc="-100" dirty="0">
                <a:latin typeface="DejaVu Serif"/>
                <a:cs typeface="DejaVu Serif"/>
              </a:rPr>
              <a:t> </a:t>
            </a:r>
            <a:r>
              <a:rPr sz="2400" dirty="0">
                <a:latin typeface="DejaVu Serif"/>
                <a:cs typeface="DejaVu Serif"/>
              </a:rPr>
              <a:t>müdür  yardımcıları ile rehberlik hizmetlerinden sorumlu müdür</a:t>
            </a:r>
            <a:r>
              <a:rPr sz="2400" spc="-10" dirty="0">
                <a:latin typeface="DejaVu Serif"/>
                <a:cs typeface="DejaVu Serif"/>
              </a:rPr>
              <a:t> </a:t>
            </a:r>
            <a:r>
              <a:rPr sz="2400" dirty="0">
                <a:latin typeface="DejaVu Serif"/>
                <a:cs typeface="DejaVu Serif"/>
              </a:rPr>
              <a:t>yardımcısı.</a:t>
            </a:r>
            <a:endParaRPr sz="2400">
              <a:latin typeface="DejaVu Serif"/>
              <a:cs typeface="DejaVu Serif"/>
            </a:endParaRPr>
          </a:p>
          <a:p>
            <a:pPr marL="423545" indent="-410845">
              <a:lnSpc>
                <a:spcPct val="100000"/>
              </a:lnSpc>
              <a:spcBef>
                <a:spcPts val="415"/>
              </a:spcBef>
              <a:buAutoNum type="alphaLcParenR"/>
              <a:tabLst>
                <a:tab pos="424180" algn="l"/>
              </a:tabLst>
            </a:pPr>
            <a:r>
              <a:rPr sz="2400" dirty="0">
                <a:latin typeface="DejaVu Serif"/>
                <a:cs typeface="DejaVu Serif"/>
              </a:rPr>
              <a:t>Rehberlik</a:t>
            </a:r>
            <a:r>
              <a:rPr sz="2400" spc="-5" dirty="0">
                <a:latin typeface="DejaVu Serif"/>
                <a:cs typeface="DejaVu Serif"/>
              </a:rPr>
              <a:t> </a:t>
            </a:r>
            <a:r>
              <a:rPr sz="2400" dirty="0">
                <a:latin typeface="DejaVu Serif"/>
                <a:cs typeface="DejaVu Serif"/>
              </a:rPr>
              <a:t>öğretmenleri.</a:t>
            </a:r>
            <a:endParaRPr sz="2400">
              <a:latin typeface="DejaVu Serif"/>
              <a:cs typeface="DejaVu Serif"/>
            </a:endParaRPr>
          </a:p>
          <a:p>
            <a:pPr marL="398780" indent="-386080">
              <a:lnSpc>
                <a:spcPct val="100000"/>
              </a:lnSpc>
              <a:spcBef>
                <a:spcPts val="420"/>
              </a:spcBef>
              <a:buAutoNum type="alphaLcParenR"/>
              <a:tabLst>
                <a:tab pos="399415" algn="l"/>
              </a:tabLst>
            </a:pPr>
            <a:r>
              <a:rPr sz="2400" dirty="0">
                <a:latin typeface="DejaVu Serif"/>
                <a:cs typeface="DejaVu Serif"/>
              </a:rPr>
              <a:t>Sınıf rehber öğretmenlerinden her sınıf düzeyinden seçilecek en az birer</a:t>
            </a:r>
            <a:r>
              <a:rPr sz="2400" spc="-25" dirty="0">
                <a:latin typeface="DejaVu Serif"/>
                <a:cs typeface="DejaVu Serif"/>
              </a:rPr>
              <a:t> </a:t>
            </a:r>
            <a:r>
              <a:rPr sz="2400" dirty="0">
                <a:latin typeface="DejaVu Serif"/>
                <a:cs typeface="DejaVu Serif"/>
              </a:rPr>
              <a:t>temsilci.</a:t>
            </a:r>
            <a:endParaRPr sz="2400">
              <a:latin typeface="DejaVu Serif"/>
              <a:cs typeface="DejaVu Serif"/>
            </a:endParaRPr>
          </a:p>
          <a:p>
            <a:pPr marL="12700" marR="172720">
              <a:lnSpc>
                <a:spcPct val="114599"/>
              </a:lnSpc>
            </a:pPr>
            <a:r>
              <a:rPr sz="2400" dirty="0">
                <a:latin typeface="DejaVu Serif"/>
                <a:cs typeface="DejaVu Serif"/>
              </a:rPr>
              <a:t>ç) Ortaöğretim kurumlarında Disiplin Kurulu ve Onur Kurulundan; ilköğretim kurumlarında ise</a:t>
            </a:r>
            <a:r>
              <a:rPr sz="2400" spc="-100" dirty="0">
                <a:latin typeface="DejaVu Serif"/>
                <a:cs typeface="DejaVu Serif"/>
              </a:rPr>
              <a:t> </a:t>
            </a:r>
            <a:r>
              <a:rPr sz="2400" dirty="0">
                <a:latin typeface="DejaVu Serif"/>
                <a:cs typeface="DejaVu Serif"/>
              </a:rPr>
              <a:t>Öğrenci  Davranışları Değerlendirme Kurulundan birer</a:t>
            </a:r>
            <a:r>
              <a:rPr sz="2400" spc="-5" dirty="0">
                <a:latin typeface="DejaVu Serif"/>
                <a:cs typeface="DejaVu Serif"/>
              </a:rPr>
              <a:t> </a:t>
            </a:r>
            <a:r>
              <a:rPr sz="2400" dirty="0">
                <a:latin typeface="DejaVu Serif"/>
                <a:cs typeface="DejaVu Serif"/>
              </a:rPr>
              <a:t>temsilci.</a:t>
            </a:r>
            <a:endParaRPr sz="2400">
              <a:latin typeface="DejaVu Serif"/>
              <a:cs typeface="DejaVu Serif"/>
            </a:endParaRPr>
          </a:p>
          <a:p>
            <a:pPr marL="423545" indent="-410845">
              <a:lnSpc>
                <a:spcPct val="100000"/>
              </a:lnSpc>
              <a:spcBef>
                <a:spcPts val="420"/>
              </a:spcBef>
              <a:buAutoNum type="alphaLcParenR" startAt="4"/>
              <a:tabLst>
                <a:tab pos="424180" algn="l"/>
              </a:tabLst>
            </a:pPr>
            <a:r>
              <a:rPr sz="2400" dirty="0">
                <a:latin typeface="DejaVu Serif"/>
                <a:cs typeface="DejaVu Serif"/>
              </a:rPr>
              <a:t>Okul-aile birliğinden bir</a:t>
            </a:r>
            <a:r>
              <a:rPr sz="2400" spc="-5" dirty="0">
                <a:latin typeface="DejaVu Serif"/>
                <a:cs typeface="DejaVu Serif"/>
              </a:rPr>
              <a:t> </a:t>
            </a:r>
            <a:r>
              <a:rPr sz="2400" dirty="0">
                <a:latin typeface="DejaVu Serif"/>
                <a:cs typeface="DejaVu Serif"/>
              </a:rPr>
              <a:t>temsilci.</a:t>
            </a:r>
            <a:endParaRPr sz="2400">
              <a:latin typeface="DejaVu Serif"/>
              <a:cs typeface="DejaVu Serif"/>
            </a:endParaRPr>
          </a:p>
          <a:p>
            <a:pPr marL="408305" indent="-395605">
              <a:lnSpc>
                <a:spcPct val="100000"/>
              </a:lnSpc>
              <a:spcBef>
                <a:spcPts val="420"/>
              </a:spcBef>
              <a:buAutoNum type="alphaLcParenR" startAt="4"/>
              <a:tabLst>
                <a:tab pos="408940" algn="l"/>
              </a:tabLst>
            </a:pPr>
            <a:r>
              <a:rPr sz="2400" dirty="0">
                <a:latin typeface="DejaVu Serif"/>
                <a:cs typeface="DejaVu Serif"/>
              </a:rPr>
              <a:t>Okul öncesi eğitim kurumları hariç okul öğrenci</a:t>
            </a:r>
            <a:r>
              <a:rPr sz="2400" spc="-10" dirty="0">
                <a:latin typeface="DejaVu Serif"/>
                <a:cs typeface="DejaVu Serif"/>
              </a:rPr>
              <a:t> </a:t>
            </a:r>
            <a:r>
              <a:rPr sz="2400" dirty="0">
                <a:latin typeface="DejaVu Serif"/>
                <a:cs typeface="DejaVu Serif"/>
              </a:rPr>
              <a:t>temsilcisi.</a:t>
            </a:r>
            <a:endParaRPr sz="2400">
              <a:latin typeface="DejaVu Serif"/>
              <a:cs typeface="DejaVu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FFF8F8"/>
          </a:solidFill>
        </p:spPr>
        <p:txBody>
          <a:bodyPr wrap="square" lIns="0" tIns="0" rIns="0" bIns="0" rtlCol="0"/>
          <a:lstStyle/>
          <a:p>
            <a:endParaRPr/>
          </a:p>
        </p:txBody>
      </p:sp>
      <p:sp>
        <p:nvSpPr>
          <p:cNvPr id="3" name="object 3"/>
          <p:cNvSpPr txBox="1"/>
          <p:nvPr/>
        </p:nvSpPr>
        <p:spPr>
          <a:xfrm>
            <a:off x="1016000" y="2849384"/>
            <a:ext cx="14747240" cy="3378200"/>
          </a:xfrm>
          <a:prstGeom prst="rect">
            <a:avLst/>
          </a:prstGeom>
        </p:spPr>
        <p:txBody>
          <a:bodyPr vert="horz" wrap="square" lIns="0" tIns="12700" rIns="0" bIns="0" rtlCol="0">
            <a:spAutoFit/>
          </a:bodyPr>
          <a:lstStyle/>
          <a:p>
            <a:pPr marL="12700" marR="5080">
              <a:lnSpc>
                <a:spcPct val="114599"/>
              </a:lnSpc>
              <a:spcBef>
                <a:spcPts val="100"/>
              </a:spcBef>
              <a:buAutoNum type="arabicParenBoth" startAt="3"/>
              <a:tabLst>
                <a:tab pos="469900" algn="l"/>
              </a:tabLst>
            </a:pPr>
            <a:r>
              <a:rPr sz="2400" dirty="0">
                <a:latin typeface="Arial"/>
                <a:cs typeface="Arial"/>
              </a:rPr>
              <a:t>Rehberlik öğretmeni bulunmayan eğitim kurumlarında gerektiğinde rehberlik ve araştırma merkezinden</a:t>
            </a:r>
            <a:r>
              <a:rPr sz="2400" spc="-100" dirty="0">
                <a:latin typeface="Arial"/>
                <a:cs typeface="Arial"/>
              </a:rPr>
              <a:t> </a:t>
            </a:r>
            <a:r>
              <a:rPr sz="2400" dirty="0">
                <a:latin typeface="Arial"/>
                <a:cs typeface="Arial"/>
              </a:rPr>
              <a:t>bir  rehberlik öğretmeninin bu komisyona katılması</a:t>
            </a:r>
            <a:r>
              <a:rPr sz="2400" spc="-10" dirty="0">
                <a:latin typeface="Arial"/>
                <a:cs typeface="Arial"/>
              </a:rPr>
              <a:t> </a:t>
            </a:r>
            <a:r>
              <a:rPr sz="2400" dirty="0">
                <a:latin typeface="Arial"/>
                <a:cs typeface="Arial"/>
              </a:rPr>
              <a:t>sağlanır.</a:t>
            </a:r>
            <a:endParaRPr sz="2400">
              <a:latin typeface="Arial"/>
              <a:cs typeface="Arial"/>
            </a:endParaRPr>
          </a:p>
          <a:p>
            <a:pPr marL="12700" marR="73025">
              <a:lnSpc>
                <a:spcPct val="114599"/>
              </a:lnSpc>
              <a:buAutoNum type="arabicParenBoth" startAt="3"/>
              <a:tabLst>
                <a:tab pos="469900" algn="l"/>
              </a:tabLst>
            </a:pPr>
            <a:r>
              <a:rPr sz="2400" dirty="0">
                <a:latin typeface="Arial"/>
                <a:cs typeface="Arial"/>
              </a:rPr>
              <a:t>Okul öncesi eğitim kurumlarında; rehberlik hizmetleri yürütme komisyonu, müdür başkanlığında bir</a:t>
            </a:r>
            <a:r>
              <a:rPr sz="2400" spc="-100" dirty="0">
                <a:latin typeface="Arial"/>
                <a:cs typeface="Arial"/>
              </a:rPr>
              <a:t> </a:t>
            </a:r>
            <a:r>
              <a:rPr sz="2400" dirty="0">
                <a:latin typeface="Arial"/>
                <a:cs typeface="Arial"/>
              </a:rPr>
              <a:t>müdür  yardımcısı ve farklı yaş grubundaki çocukların eğitiminden sorumlu en az birer öğretmenden</a:t>
            </a:r>
            <a:r>
              <a:rPr sz="2400" spc="-45" dirty="0">
                <a:latin typeface="Arial"/>
                <a:cs typeface="Arial"/>
              </a:rPr>
              <a:t> </a:t>
            </a:r>
            <a:r>
              <a:rPr sz="2400" dirty="0">
                <a:latin typeface="Arial"/>
                <a:cs typeface="Arial"/>
              </a:rPr>
              <a:t>oluşur.</a:t>
            </a:r>
            <a:endParaRPr sz="2400">
              <a:latin typeface="Arial"/>
              <a:cs typeface="Arial"/>
            </a:endParaRPr>
          </a:p>
          <a:p>
            <a:pPr marL="12700" marR="191770">
              <a:lnSpc>
                <a:spcPct val="114599"/>
              </a:lnSpc>
              <a:buAutoNum type="arabicParenBoth" startAt="3"/>
              <a:tabLst>
                <a:tab pos="469900" algn="l"/>
              </a:tabLst>
            </a:pPr>
            <a:r>
              <a:rPr sz="2400" dirty="0">
                <a:latin typeface="Arial"/>
                <a:cs typeface="Arial"/>
              </a:rPr>
              <a:t>Yaygın eğitim kurumlarında; yürütme komisyonu, müdürün başkanlığında bir müdür yardımcısı,</a:t>
            </a:r>
            <a:r>
              <a:rPr sz="2400" spc="-100" dirty="0">
                <a:latin typeface="Arial"/>
                <a:cs typeface="Arial"/>
              </a:rPr>
              <a:t> </a:t>
            </a:r>
            <a:r>
              <a:rPr sz="2400" dirty="0">
                <a:latin typeface="Arial"/>
                <a:cs typeface="Arial"/>
              </a:rPr>
              <a:t>rehberlik  öğretmeni ile müdürün görevlendireceği bir öğretmenden</a:t>
            </a:r>
            <a:r>
              <a:rPr sz="2400" spc="-10" dirty="0">
                <a:latin typeface="Arial"/>
                <a:cs typeface="Arial"/>
              </a:rPr>
              <a:t> </a:t>
            </a:r>
            <a:r>
              <a:rPr sz="2400" dirty="0">
                <a:latin typeface="Arial"/>
                <a:cs typeface="Arial"/>
              </a:rPr>
              <a:t>oluşur.</a:t>
            </a:r>
            <a:endParaRPr sz="2400">
              <a:latin typeface="Arial"/>
              <a:cs typeface="Arial"/>
            </a:endParaRPr>
          </a:p>
          <a:p>
            <a:pPr marL="12700" marR="953769">
              <a:lnSpc>
                <a:spcPct val="114599"/>
              </a:lnSpc>
              <a:buAutoNum type="arabicParenBoth" startAt="3"/>
              <a:tabLst>
                <a:tab pos="469900" algn="l"/>
              </a:tabLst>
            </a:pPr>
            <a:r>
              <a:rPr sz="2400" dirty="0">
                <a:latin typeface="Arial"/>
                <a:cs typeface="Arial"/>
              </a:rPr>
              <a:t>Rehberlik öğretmenleri komisyonun sürekli üyesidir. Komisyonun diğer üyeleri her ders yılı</a:t>
            </a:r>
            <a:r>
              <a:rPr sz="2400" spc="-100" dirty="0">
                <a:latin typeface="Arial"/>
                <a:cs typeface="Arial"/>
              </a:rPr>
              <a:t> </a:t>
            </a:r>
            <a:r>
              <a:rPr sz="2400" dirty="0">
                <a:latin typeface="Arial"/>
                <a:cs typeface="Arial"/>
              </a:rPr>
              <a:t>başında  öğretmenler kurulunda yeniden</a:t>
            </a:r>
            <a:r>
              <a:rPr sz="2400" spc="-5" dirty="0">
                <a:latin typeface="Arial"/>
                <a:cs typeface="Arial"/>
              </a:rPr>
              <a:t> </a:t>
            </a:r>
            <a:r>
              <a:rPr sz="2400" dirty="0">
                <a:latin typeface="Arial"/>
                <a:cs typeface="Arial"/>
              </a:rPr>
              <a:t>belirlenir.</a:t>
            </a:r>
            <a:endParaRPr sz="2400">
              <a:latin typeface="Arial"/>
              <a:cs typeface="Arial"/>
            </a:endParaRPr>
          </a:p>
        </p:txBody>
      </p:sp>
      <p:sp>
        <p:nvSpPr>
          <p:cNvPr id="4" name="object 4"/>
          <p:cNvSpPr txBox="1">
            <a:spLocks noGrp="1"/>
          </p:cNvSpPr>
          <p:nvPr>
            <p:ph type="title"/>
          </p:nvPr>
        </p:nvSpPr>
        <p:spPr>
          <a:xfrm>
            <a:off x="2376897" y="727306"/>
            <a:ext cx="13067030" cy="1511300"/>
          </a:xfrm>
          <a:prstGeom prst="rect">
            <a:avLst/>
          </a:prstGeom>
        </p:spPr>
        <p:txBody>
          <a:bodyPr vert="horz" wrap="square" lIns="0" tIns="12065" rIns="0" bIns="0" rtlCol="0">
            <a:spAutoFit/>
          </a:bodyPr>
          <a:lstStyle/>
          <a:p>
            <a:pPr marL="4703445" marR="5080" indent="-4691380">
              <a:lnSpc>
                <a:spcPct val="116100"/>
              </a:lnSpc>
              <a:spcBef>
                <a:spcPts val="95"/>
              </a:spcBef>
            </a:pPr>
            <a:r>
              <a:rPr spc="-145" dirty="0"/>
              <a:t>MİLLÎ</a:t>
            </a:r>
            <a:r>
              <a:rPr spc="-275" dirty="0"/>
              <a:t> </a:t>
            </a:r>
            <a:r>
              <a:rPr spc="-90" dirty="0"/>
              <a:t>EĞİTİM</a:t>
            </a:r>
            <a:r>
              <a:rPr spc="-270" dirty="0"/>
              <a:t> </a:t>
            </a:r>
            <a:r>
              <a:rPr spc="-40" dirty="0"/>
              <a:t>BAKANLIĞI</a:t>
            </a:r>
            <a:r>
              <a:rPr spc="-270" dirty="0"/>
              <a:t> </a:t>
            </a:r>
            <a:r>
              <a:rPr spc="-45" dirty="0"/>
              <a:t>REHBERLİK</a:t>
            </a:r>
            <a:r>
              <a:rPr spc="-275" dirty="0"/>
              <a:t> </a:t>
            </a:r>
            <a:r>
              <a:rPr spc="-85" dirty="0"/>
              <a:t>HİZMETLERİ  </a:t>
            </a:r>
            <a:r>
              <a:rPr spc="-90" dirty="0"/>
              <a:t>YÖNETMELİĞİ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6000" y="2991485"/>
            <a:ext cx="14917419" cy="4216400"/>
          </a:xfrm>
          <a:prstGeom prst="rect">
            <a:avLst/>
          </a:prstGeom>
        </p:spPr>
        <p:txBody>
          <a:bodyPr vert="horz" wrap="square" lIns="0" tIns="12700" rIns="0" bIns="0" rtlCol="0">
            <a:spAutoFit/>
          </a:bodyPr>
          <a:lstStyle/>
          <a:p>
            <a:pPr marL="12700" marR="800735">
              <a:lnSpc>
                <a:spcPct val="114599"/>
              </a:lnSpc>
              <a:spcBef>
                <a:spcPts val="100"/>
              </a:spcBef>
            </a:pPr>
            <a:r>
              <a:rPr sz="2400" dirty="0">
                <a:latin typeface="Arial"/>
                <a:cs typeface="Arial"/>
              </a:rPr>
              <a:t>7) Komisyon toplantısı, öğretmenler kurulu toplantısının yapıldığı tarihten itibaren en geç bir ay</a:t>
            </a:r>
            <a:r>
              <a:rPr sz="2400" spc="-100" dirty="0">
                <a:latin typeface="Arial"/>
                <a:cs typeface="Arial"/>
              </a:rPr>
              <a:t> </a:t>
            </a:r>
            <a:r>
              <a:rPr sz="2400" dirty="0">
                <a:latin typeface="Arial"/>
                <a:cs typeface="Arial"/>
              </a:rPr>
              <a:t>içerisinde  yapılır.</a:t>
            </a:r>
            <a:endParaRPr sz="2400">
              <a:latin typeface="Arial"/>
              <a:cs typeface="Arial"/>
            </a:endParaRPr>
          </a:p>
          <a:p>
            <a:pPr marL="12700" marR="190500">
              <a:lnSpc>
                <a:spcPct val="114599"/>
              </a:lnSpc>
              <a:buAutoNum type="arabicParenBoth" startAt="8"/>
              <a:tabLst>
                <a:tab pos="469900" algn="l"/>
              </a:tabLst>
            </a:pPr>
            <a:r>
              <a:rPr sz="2400" dirty="0">
                <a:latin typeface="Arial"/>
                <a:cs typeface="Arial"/>
              </a:rPr>
              <a:t>Komisyon birinci dönem başında, ikinci dönem başında ve yılsonunda olmak üzere en az üç defa</a:t>
            </a:r>
            <a:r>
              <a:rPr sz="2400" spc="-100" dirty="0">
                <a:latin typeface="Arial"/>
                <a:cs typeface="Arial"/>
              </a:rPr>
              <a:t> </a:t>
            </a:r>
            <a:r>
              <a:rPr sz="2400" dirty="0">
                <a:latin typeface="Arial"/>
                <a:cs typeface="Arial"/>
              </a:rPr>
              <a:t>toplanır.  Gerektiğinde rehberlik servisinin önerisi ile de</a:t>
            </a:r>
            <a:r>
              <a:rPr sz="2400" spc="-10" dirty="0">
                <a:latin typeface="Arial"/>
                <a:cs typeface="Arial"/>
              </a:rPr>
              <a:t> </a:t>
            </a:r>
            <a:r>
              <a:rPr sz="2400" dirty="0">
                <a:latin typeface="Arial"/>
                <a:cs typeface="Arial"/>
              </a:rPr>
              <a:t>toplanabilir.</a:t>
            </a:r>
            <a:endParaRPr sz="2400">
              <a:latin typeface="Arial"/>
              <a:cs typeface="Arial"/>
            </a:endParaRPr>
          </a:p>
          <a:p>
            <a:pPr marL="12700" marR="5080">
              <a:lnSpc>
                <a:spcPct val="114599"/>
              </a:lnSpc>
              <a:buAutoNum type="arabicParenBoth" startAt="8"/>
              <a:tabLst>
                <a:tab pos="469900" algn="l"/>
              </a:tabLst>
            </a:pPr>
            <a:r>
              <a:rPr sz="2400" dirty="0">
                <a:latin typeface="Arial"/>
                <a:cs typeface="Arial"/>
              </a:rPr>
              <a:t>Komisyonun gündemi, rehberlik servisince hazırlanıp eğitim kurumu müdürüne sunulur; gündem ve</a:t>
            </a:r>
            <a:r>
              <a:rPr sz="2400" spc="-100" dirty="0">
                <a:latin typeface="Arial"/>
                <a:cs typeface="Arial"/>
              </a:rPr>
              <a:t> </a:t>
            </a:r>
            <a:r>
              <a:rPr sz="2400" dirty="0">
                <a:latin typeface="Arial"/>
                <a:cs typeface="Arial"/>
              </a:rPr>
              <a:t>toplantı  günleri müdür tarafından bir hafta önce yazılı olarak ilgililere</a:t>
            </a:r>
            <a:r>
              <a:rPr sz="2400" spc="-15" dirty="0">
                <a:latin typeface="Arial"/>
                <a:cs typeface="Arial"/>
              </a:rPr>
              <a:t> </a:t>
            </a:r>
            <a:r>
              <a:rPr sz="2400" dirty="0">
                <a:latin typeface="Arial"/>
                <a:cs typeface="Arial"/>
              </a:rPr>
              <a:t>duyurulur.</a:t>
            </a:r>
            <a:endParaRPr sz="2400">
              <a:latin typeface="Arial"/>
              <a:cs typeface="Arial"/>
            </a:endParaRPr>
          </a:p>
          <a:p>
            <a:pPr marL="638810" indent="-626110">
              <a:lnSpc>
                <a:spcPct val="100000"/>
              </a:lnSpc>
              <a:spcBef>
                <a:spcPts val="415"/>
              </a:spcBef>
              <a:buAutoNum type="arabicParenBoth" startAt="8"/>
              <a:tabLst>
                <a:tab pos="639445" algn="l"/>
              </a:tabLst>
            </a:pPr>
            <a:r>
              <a:rPr sz="2400" dirty="0">
                <a:latin typeface="Arial"/>
                <a:cs typeface="Arial"/>
              </a:rPr>
              <a:t>Komisyon toplantısında alınan kararlar tutanak haline</a:t>
            </a:r>
            <a:r>
              <a:rPr sz="2400" spc="-10" dirty="0">
                <a:latin typeface="Arial"/>
                <a:cs typeface="Arial"/>
              </a:rPr>
              <a:t> </a:t>
            </a:r>
            <a:r>
              <a:rPr sz="2400" dirty="0">
                <a:latin typeface="Arial"/>
                <a:cs typeface="Arial"/>
              </a:rPr>
              <a:t>getirilir.</a:t>
            </a:r>
            <a:endParaRPr sz="2400">
              <a:latin typeface="Arial"/>
              <a:cs typeface="Arial"/>
            </a:endParaRPr>
          </a:p>
          <a:p>
            <a:pPr marL="638810" indent="-626110">
              <a:lnSpc>
                <a:spcPct val="100000"/>
              </a:lnSpc>
              <a:spcBef>
                <a:spcPts val="420"/>
              </a:spcBef>
              <a:buAutoNum type="arabicParenBoth" startAt="8"/>
              <a:tabLst>
                <a:tab pos="639445" algn="l"/>
              </a:tabLst>
            </a:pPr>
            <a:r>
              <a:rPr sz="2400" dirty="0">
                <a:latin typeface="Arial"/>
                <a:cs typeface="Arial"/>
              </a:rPr>
              <a:t>Alınan kararlar eğitim kurumu personeline yazılı olarak</a:t>
            </a:r>
            <a:r>
              <a:rPr sz="2400" spc="-10" dirty="0">
                <a:latin typeface="Arial"/>
                <a:cs typeface="Arial"/>
              </a:rPr>
              <a:t> </a:t>
            </a:r>
            <a:r>
              <a:rPr sz="2400" dirty="0">
                <a:latin typeface="Arial"/>
                <a:cs typeface="Arial"/>
              </a:rPr>
              <a:t>duyurulur.</a:t>
            </a:r>
            <a:endParaRPr sz="2400">
              <a:latin typeface="Arial"/>
              <a:cs typeface="Arial"/>
            </a:endParaRPr>
          </a:p>
          <a:p>
            <a:pPr marL="12700" marR="480695">
              <a:lnSpc>
                <a:spcPct val="114599"/>
              </a:lnSpc>
              <a:buAutoNum type="arabicParenBoth" startAt="8"/>
              <a:tabLst>
                <a:tab pos="639445" algn="l"/>
              </a:tabLst>
            </a:pPr>
            <a:r>
              <a:rPr sz="2400" dirty="0">
                <a:latin typeface="Arial"/>
                <a:cs typeface="Arial"/>
              </a:rPr>
              <a:t>Rehberlik öğretmeni bulunmayan eğitim kurumlarında rehberlik hizmetleri, rehberlik hizmetleri</a:t>
            </a:r>
            <a:r>
              <a:rPr sz="2400" spc="-100" dirty="0">
                <a:latin typeface="Arial"/>
                <a:cs typeface="Arial"/>
              </a:rPr>
              <a:t> </a:t>
            </a:r>
            <a:r>
              <a:rPr sz="2400" dirty="0">
                <a:latin typeface="Arial"/>
                <a:cs typeface="Arial"/>
              </a:rPr>
              <a:t>yürütme  komisyonu aracılığıyla rehberlik ve araştırma merkezi ile iş birliği içerisinde</a:t>
            </a:r>
            <a:r>
              <a:rPr sz="2400" spc="-25" dirty="0">
                <a:latin typeface="Arial"/>
                <a:cs typeface="Arial"/>
              </a:rPr>
              <a:t> </a:t>
            </a:r>
            <a:r>
              <a:rPr sz="2400" dirty="0">
                <a:latin typeface="Arial"/>
                <a:cs typeface="Arial"/>
              </a:rPr>
              <a:t>yürütülür.</a:t>
            </a:r>
            <a:endParaRPr sz="2400">
              <a:latin typeface="Arial"/>
              <a:cs typeface="Arial"/>
            </a:endParaRPr>
          </a:p>
        </p:txBody>
      </p:sp>
      <p:sp>
        <p:nvSpPr>
          <p:cNvPr id="3" name="object 3"/>
          <p:cNvSpPr txBox="1">
            <a:spLocks noGrp="1"/>
          </p:cNvSpPr>
          <p:nvPr>
            <p:ph type="title"/>
          </p:nvPr>
        </p:nvSpPr>
        <p:spPr>
          <a:xfrm>
            <a:off x="2376897" y="727306"/>
            <a:ext cx="13067030" cy="1511300"/>
          </a:xfrm>
          <a:prstGeom prst="rect">
            <a:avLst/>
          </a:prstGeom>
        </p:spPr>
        <p:txBody>
          <a:bodyPr vert="horz" wrap="square" lIns="0" tIns="12065" rIns="0" bIns="0" rtlCol="0">
            <a:spAutoFit/>
          </a:bodyPr>
          <a:lstStyle/>
          <a:p>
            <a:pPr marL="4703445" marR="5080" indent="-4691380">
              <a:lnSpc>
                <a:spcPct val="116100"/>
              </a:lnSpc>
              <a:spcBef>
                <a:spcPts val="95"/>
              </a:spcBef>
            </a:pPr>
            <a:r>
              <a:rPr spc="-145" dirty="0"/>
              <a:t>MİLLÎ</a:t>
            </a:r>
            <a:r>
              <a:rPr spc="-275" dirty="0"/>
              <a:t> </a:t>
            </a:r>
            <a:r>
              <a:rPr spc="-90" dirty="0"/>
              <a:t>EĞİTİM</a:t>
            </a:r>
            <a:r>
              <a:rPr spc="-270" dirty="0"/>
              <a:t> </a:t>
            </a:r>
            <a:r>
              <a:rPr spc="-40" dirty="0"/>
              <a:t>BAKANLIĞI</a:t>
            </a:r>
            <a:r>
              <a:rPr spc="-270" dirty="0"/>
              <a:t> </a:t>
            </a:r>
            <a:r>
              <a:rPr spc="-45" dirty="0"/>
              <a:t>REHBERLİK</a:t>
            </a:r>
            <a:r>
              <a:rPr spc="-275" dirty="0"/>
              <a:t> </a:t>
            </a:r>
            <a:r>
              <a:rPr spc="-85" dirty="0"/>
              <a:t>HİZMETLERİ  </a:t>
            </a:r>
            <a:r>
              <a:rPr spc="-90" dirty="0"/>
              <a:t>YÖNETMELİĞİ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6000" y="2773261"/>
            <a:ext cx="16074390" cy="5054600"/>
          </a:xfrm>
          <a:prstGeom prst="rect">
            <a:avLst/>
          </a:prstGeom>
        </p:spPr>
        <p:txBody>
          <a:bodyPr vert="horz" wrap="square" lIns="0" tIns="12700" rIns="0" bIns="0" rtlCol="0">
            <a:spAutoFit/>
          </a:bodyPr>
          <a:lstStyle/>
          <a:p>
            <a:pPr marL="12700" marR="2984500" indent="3909695">
              <a:lnSpc>
                <a:spcPct val="114599"/>
              </a:lnSpc>
              <a:spcBef>
                <a:spcPts val="100"/>
              </a:spcBef>
            </a:pPr>
            <a:r>
              <a:rPr sz="2400" dirty="0">
                <a:latin typeface="DejaVu Serif"/>
                <a:cs typeface="DejaVu Serif"/>
              </a:rPr>
              <a:t>Rehberlik hizmetleri yürütme komisyonunun görevleri  MADDE 30 – (1) Rehberlik hizmetleri yürütme komisyonu aşağıdaki görevleri</a:t>
            </a:r>
            <a:r>
              <a:rPr sz="2400" spc="-100" dirty="0">
                <a:latin typeface="DejaVu Serif"/>
                <a:cs typeface="DejaVu Serif"/>
              </a:rPr>
              <a:t> </a:t>
            </a:r>
            <a:r>
              <a:rPr sz="2400" dirty="0">
                <a:latin typeface="DejaVu Serif"/>
                <a:cs typeface="DejaVu Serif"/>
              </a:rPr>
              <a:t>yapar:</a:t>
            </a:r>
            <a:endParaRPr sz="2400">
              <a:latin typeface="DejaVu Serif"/>
              <a:cs typeface="DejaVu Serif"/>
            </a:endParaRPr>
          </a:p>
          <a:p>
            <a:pPr marL="12700" marR="367665">
              <a:lnSpc>
                <a:spcPct val="114599"/>
              </a:lnSpc>
              <a:buAutoNum type="alphaLcParenR"/>
              <a:tabLst>
                <a:tab pos="410845" algn="l"/>
              </a:tabLst>
            </a:pPr>
            <a:r>
              <a:rPr sz="2400" dirty="0">
                <a:latin typeface="DejaVu Serif"/>
                <a:cs typeface="DejaVu Serif"/>
              </a:rPr>
              <a:t>Rehberlik servisince hazırlanan yıllık çerçeve planını inceler; görüşlerini bildirir. Uygulanması</a:t>
            </a:r>
            <a:r>
              <a:rPr sz="2400" spc="-100" dirty="0">
                <a:latin typeface="DejaVu Serif"/>
                <a:cs typeface="DejaVu Serif"/>
              </a:rPr>
              <a:t> </a:t>
            </a:r>
            <a:r>
              <a:rPr sz="2400" dirty="0">
                <a:latin typeface="DejaVu Serif"/>
                <a:cs typeface="DejaVu Serif"/>
              </a:rPr>
              <a:t>için  gerekli önlemleri karara</a:t>
            </a:r>
            <a:r>
              <a:rPr sz="2400" spc="-5" dirty="0">
                <a:latin typeface="DejaVu Serif"/>
                <a:cs typeface="DejaVu Serif"/>
              </a:rPr>
              <a:t> </a:t>
            </a:r>
            <a:r>
              <a:rPr sz="2400" dirty="0">
                <a:latin typeface="DejaVu Serif"/>
                <a:cs typeface="DejaVu Serif"/>
              </a:rPr>
              <a:t>bağlar.</a:t>
            </a:r>
            <a:endParaRPr sz="2400">
              <a:latin typeface="DejaVu Serif"/>
              <a:cs typeface="DejaVu Serif"/>
            </a:endParaRPr>
          </a:p>
          <a:p>
            <a:pPr marL="12700" marR="5080">
              <a:lnSpc>
                <a:spcPct val="114599"/>
              </a:lnSpc>
              <a:buAutoNum type="alphaLcParenR"/>
              <a:tabLst>
                <a:tab pos="424180" algn="l"/>
              </a:tabLst>
            </a:pPr>
            <a:r>
              <a:rPr sz="2400" dirty="0">
                <a:latin typeface="DejaVu Serif"/>
                <a:cs typeface="DejaVu Serif"/>
              </a:rPr>
              <a:t>Rehberlik hizmetlerinin yürütülmesi sırasında hizmetlere ilişkin çalışmaları ve ortaya çıkan</a:t>
            </a:r>
            <a:r>
              <a:rPr sz="2400" spc="-100" dirty="0">
                <a:latin typeface="DejaVu Serif"/>
                <a:cs typeface="DejaVu Serif"/>
              </a:rPr>
              <a:t> </a:t>
            </a:r>
            <a:r>
              <a:rPr sz="2400" dirty="0">
                <a:latin typeface="DejaVu Serif"/>
                <a:cs typeface="DejaVu Serif"/>
              </a:rPr>
              <a:t>sorunları  inceler, değerlendirir ve bunların çözümüne yönelik önlemleri</a:t>
            </a:r>
            <a:r>
              <a:rPr sz="2400" spc="-15" dirty="0">
                <a:latin typeface="DejaVu Serif"/>
                <a:cs typeface="DejaVu Serif"/>
              </a:rPr>
              <a:t> </a:t>
            </a:r>
            <a:r>
              <a:rPr sz="2400" dirty="0">
                <a:latin typeface="DejaVu Serif"/>
                <a:cs typeface="DejaVu Serif"/>
              </a:rPr>
              <a:t>belirler.</a:t>
            </a:r>
            <a:endParaRPr sz="2400">
              <a:latin typeface="DejaVu Serif"/>
              <a:cs typeface="DejaVu Serif"/>
            </a:endParaRPr>
          </a:p>
          <a:p>
            <a:pPr marL="12700" marR="1964689">
              <a:lnSpc>
                <a:spcPct val="114599"/>
              </a:lnSpc>
              <a:buAutoNum type="alphaLcParenR"/>
              <a:tabLst>
                <a:tab pos="399415" algn="l"/>
              </a:tabLst>
            </a:pPr>
            <a:r>
              <a:rPr sz="2400" dirty="0">
                <a:latin typeface="DejaVu Serif"/>
                <a:cs typeface="DejaVu Serif"/>
              </a:rPr>
              <a:t>Eğitim ortamında; öğrenciler, aileler, idareciler ve öğretmenler arasında sağlıklı</a:t>
            </a:r>
            <a:r>
              <a:rPr sz="2400" spc="-100" dirty="0">
                <a:latin typeface="DejaVu Serif"/>
                <a:cs typeface="DejaVu Serif"/>
              </a:rPr>
              <a:t> </a:t>
            </a:r>
            <a:r>
              <a:rPr sz="2400" dirty="0">
                <a:latin typeface="DejaVu Serif"/>
                <a:cs typeface="DejaVu Serif"/>
              </a:rPr>
              <a:t>iletişim  kurulabilmesi için yapılacak çalışmaları</a:t>
            </a:r>
            <a:r>
              <a:rPr sz="2400" spc="-10" dirty="0">
                <a:latin typeface="DejaVu Serif"/>
                <a:cs typeface="DejaVu Serif"/>
              </a:rPr>
              <a:t> </a:t>
            </a:r>
            <a:r>
              <a:rPr sz="2400" dirty="0">
                <a:latin typeface="DejaVu Serif"/>
                <a:cs typeface="DejaVu Serif"/>
              </a:rPr>
              <a:t>belirler.</a:t>
            </a:r>
            <a:endParaRPr sz="2400">
              <a:latin typeface="DejaVu Serif"/>
              <a:cs typeface="DejaVu Serif"/>
            </a:endParaRPr>
          </a:p>
          <a:p>
            <a:pPr marL="12700" marR="996315">
              <a:lnSpc>
                <a:spcPct val="114599"/>
              </a:lnSpc>
            </a:pPr>
            <a:r>
              <a:rPr sz="2400" dirty="0">
                <a:latin typeface="DejaVu Serif"/>
                <a:cs typeface="DejaVu Serif"/>
              </a:rPr>
              <a:t>ç) Eğitsel ve mesleki rehberlik çalışmalarında ve öğrencileri yönlendirmede, eğitim</a:t>
            </a:r>
            <a:r>
              <a:rPr sz="2400" spc="-100" dirty="0">
                <a:latin typeface="DejaVu Serif"/>
                <a:cs typeface="DejaVu Serif"/>
              </a:rPr>
              <a:t> </a:t>
            </a:r>
            <a:r>
              <a:rPr sz="2400" dirty="0">
                <a:latin typeface="DejaVu Serif"/>
                <a:cs typeface="DejaVu Serif"/>
              </a:rPr>
              <a:t>kurumundaki  etkinliklerden yararlanılabilmesi için gerekli çalışmaları</a:t>
            </a:r>
            <a:r>
              <a:rPr sz="2400" spc="-10" dirty="0">
                <a:latin typeface="DejaVu Serif"/>
                <a:cs typeface="DejaVu Serif"/>
              </a:rPr>
              <a:t> </a:t>
            </a:r>
            <a:r>
              <a:rPr sz="2400" dirty="0">
                <a:latin typeface="DejaVu Serif"/>
                <a:cs typeface="DejaVu Serif"/>
              </a:rPr>
              <a:t>belirler.</a:t>
            </a:r>
            <a:endParaRPr sz="2400">
              <a:latin typeface="DejaVu Serif"/>
              <a:cs typeface="DejaVu Serif"/>
            </a:endParaRPr>
          </a:p>
          <a:p>
            <a:pPr marL="12700" marR="565785">
              <a:lnSpc>
                <a:spcPct val="114599"/>
              </a:lnSpc>
              <a:buAutoNum type="alphaLcParenR" startAt="4"/>
              <a:tabLst>
                <a:tab pos="424180" algn="l"/>
              </a:tabLst>
            </a:pPr>
            <a:r>
              <a:rPr sz="2400" dirty="0">
                <a:latin typeface="DejaVu Serif"/>
                <a:cs typeface="DejaVu Serif"/>
              </a:rPr>
              <a:t>Yapılacak çalışmalarda birey, aile, ilgili kurum ve kuruluşlara yönelik iş birliğinin sağlanması</a:t>
            </a:r>
            <a:r>
              <a:rPr sz="2400" spc="-100" dirty="0">
                <a:latin typeface="DejaVu Serif"/>
                <a:cs typeface="DejaVu Serif"/>
              </a:rPr>
              <a:t> </a:t>
            </a:r>
            <a:r>
              <a:rPr sz="2400" dirty="0">
                <a:latin typeface="DejaVu Serif"/>
                <a:cs typeface="DejaVu Serif"/>
              </a:rPr>
              <a:t>için  gerekli faaliyetleri</a:t>
            </a:r>
            <a:r>
              <a:rPr sz="2400" spc="-5" dirty="0">
                <a:latin typeface="DejaVu Serif"/>
                <a:cs typeface="DejaVu Serif"/>
              </a:rPr>
              <a:t> </a:t>
            </a:r>
            <a:r>
              <a:rPr sz="2400" dirty="0">
                <a:latin typeface="DejaVu Serif"/>
                <a:cs typeface="DejaVu Serif"/>
              </a:rPr>
              <a:t>planlar</a:t>
            </a:r>
            <a:endParaRPr sz="2400">
              <a:latin typeface="DejaVu Serif"/>
              <a:cs typeface="DejaVu Serif"/>
            </a:endParaRPr>
          </a:p>
        </p:txBody>
      </p:sp>
      <p:sp>
        <p:nvSpPr>
          <p:cNvPr id="3" name="object 3"/>
          <p:cNvSpPr txBox="1">
            <a:spLocks noGrp="1"/>
          </p:cNvSpPr>
          <p:nvPr>
            <p:ph type="title"/>
          </p:nvPr>
        </p:nvSpPr>
        <p:spPr>
          <a:xfrm>
            <a:off x="2376897" y="727306"/>
            <a:ext cx="13067030" cy="1511300"/>
          </a:xfrm>
          <a:prstGeom prst="rect">
            <a:avLst/>
          </a:prstGeom>
        </p:spPr>
        <p:txBody>
          <a:bodyPr vert="horz" wrap="square" lIns="0" tIns="12065" rIns="0" bIns="0" rtlCol="0">
            <a:spAutoFit/>
          </a:bodyPr>
          <a:lstStyle/>
          <a:p>
            <a:pPr marL="4703445" marR="5080" indent="-4691380">
              <a:lnSpc>
                <a:spcPct val="116100"/>
              </a:lnSpc>
              <a:spcBef>
                <a:spcPts val="95"/>
              </a:spcBef>
            </a:pPr>
            <a:r>
              <a:rPr spc="-145" dirty="0"/>
              <a:t>MİLLÎ</a:t>
            </a:r>
            <a:r>
              <a:rPr spc="-275" dirty="0"/>
              <a:t> </a:t>
            </a:r>
            <a:r>
              <a:rPr spc="-90" dirty="0"/>
              <a:t>EĞİTİM</a:t>
            </a:r>
            <a:r>
              <a:rPr spc="-270" dirty="0"/>
              <a:t> </a:t>
            </a:r>
            <a:r>
              <a:rPr spc="-40" dirty="0"/>
              <a:t>BAKANLIĞI</a:t>
            </a:r>
            <a:r>
              <a:rPr spc="-270" dirty="0"/>
              <a:t> </a:t>
            </a:r>
            <a:r>
              <a:rPr spc="-45" dirty="0"/>
              <a:t>REHBERLİK</a:t>
            </a:r>
            <a:r>
              <a:rPr spc="-275" dirty="0"/>
              <a:t> </a:t>
            </a:r>
            <a:r>
              <a:rPr spc="-85" dirty="0"/>
              <a:t>HİZMETLERİ  </a:t>
            </a:r>
            <a:r>
              <a:rPr spc="-90" dirty="0"/>
              <a:t>YÖNETMELİĞİ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5850" y="682625"/>
            <a:ext cx="14276705" cy="665480"/>
          </a:xfrm>
          <a:prstGeom prst="rect">
            <a:avLst/>
          </a:prstGeom>
        </p:spPr>
        <p:txBody>
          <a:bodyPr vert="horz" wrap="square" lIns="0" tIns="12700" rIns="0" bIns="0" rtlCol="0">
            <a:spAutoFit/>
          </a:bodyPr>
          <a:lstStyle/>
          <a:p>
            <a:pPr marL="12700">
              <a:lnSpc>
                <a:spcPct val="100000"/>
              </a:lnSpc>
              <a:spcBef>
                <a:spcPts val="100"/>
              </a:spcBef>
            </a:pPr>
            <a:r>
              <a:rPr spc="155" dirty="0"/>
              <a:t>Okul</a:t>
            </a:r>
            <a:r>
              <a:rPr spc="-260" dirty="0"/>
              <a:t> </a:t>
            </a:r>
            <a:r>
              <a:rPr spc="95" dirty="0"/>
              <a:t>psikososyal</a:t>
            </a:r>
            <a:r>
              <a:rPr spc="-254" dirty="0"/>
              <a:t> </a:t>
            </a:r>
            <a:r>
              <a:rPr spc="145" dirty="0"/>
              <a:t>koruma,</a:t>
            </a:r>
            <a:r>
              <a:rPr spc="-254" dirty="0"/>
              <a:t> </a:t>
            </a:r>
            <a:r>
              <a:rPr spc="90" dirty="0"/>
              <a:t>önleme</a:t>
            </a:r>
            <a:r>
              <a:rPr spc="-254" dirty="0"/>
              <a:t> </a:t>
            </a:r>
            <a:r>
              <a:rPr spc="140" dirty="0"/>
              <a:t>ve</a:t>
            </a:r>
            <a:r>
              <a:rPr spc="-254" dirty="0"/>
              <a:t> </a:t>
            </a:r>
            <a:r>
              <a:rPr spc="250" dirty="0"/>
              <a:t>krize</a:t>
            </a:r>
            <a:r>
              <a:rPr spc="-254" dirty="0"/>
              <a:t> </a:t>
            </a:r>
            <a:r>
              <a:rPr spc="120" dirty="0"/>
              <a:t>müdahale</a:t>
            </a:r>
            <a:r>
              <a:rPr spc="-254" dirty="0"/>
              <a:t> </a:t>
            </a:r>
            <a:r>
              <a:rPr spc="160" dirty="0"/>
              <a:t>ekibi</a:t>
            </a:r>
          </a:p>
        </p:txBody>
      </p:sp>
      <p:sp>
        <p:nvSpPr>
          <p:cNvPr id="3" name="object 3"/>
          <p:cNvSpPr txBox="1"/>
          <p:nvPr/>
        </p:nvSpPr>
        <p:spPr>
          <a:xfrm>
            <a:off x="2005850" y="2298395"/>
            <a:ext cx="14015719" cy="5054600"/>
          </a:xfrm>
          <a:prstGeom prst="rect">
            <a:avLst/>
          </a:prstGeom>
        </p:spPr>
        <p:txBody>
          <a:bodyPr vert="horz" wrap="square" lIns="0" tIns="12700" rIns="0" bIns="0" rtlCol="0">
            <a:spAutoFit/>
          </a:bodyPr>
          <a:lstStyle/>
          <a:p>
            <a:pPr marL="12700" marR="419100" algn="just">
              <a:lnSpc>
                <a:spcPct val="114599"/>
              </a:lnSpc>
              <a:spcBef>
                <a:spcPts val="100"/>
              </a:spcBef>
            </a:pPr>
            <a:r>
              <a:rPr sz="2400" dirty="0">
                <a:latin typeface="DejaVu Serif"/>
                <a:cs typeface="DejaVu Serif"/>
              </a:rPr>
              <a:t>MADDE 13 – (1) Okul müdürü veya okul müdürü tarafından görevlendirilmiş bir müdür  yardımcısı başkanlığında, varsa rehberlik öğretmenleri ile rehberlik hizmetleri</a:t>
            </a:r>
            <a:r>
              <a:rPr sz="2400" spc="-100" dirty="0">
                <a:latin typeface="DejaVu Serif"/>
                <a:cs typeface="DejaVu Serif"/>
              </a:rPr>
              <a:t> </a:t>
            </a:r>
            <a:r>
              <a:rPr sz="2400" dirty="0">
                <a:latin typeface="DejaVu Serif"/>
                <a:cs typeface="DejaVu Serif"/>
              </a:rPr>
              <a:t>yürütme  komisyonu üyesi her sınıf düzeyinden en az bir sınıf rehber öğretmeninden</a:t>
            </a:r>
            <a:r>
              <a:rPr sz="2400" spc="-60" dirty="0">
                <a:latin typeface="DejaVu Serif"/>
                <a:cs typeface="DejaVu Serif"/>
              </a:rPr>
              <a:t> </a:t>
            </a:r>
            <a:r>
              <a:rPr sz="2400" dirty="0">
                <a:latin typeface="DejaVu Serif"/>
                <a:cs typeface="DejaVu Serif"/>
              </a:rPr>
              <a:t>oluşur.</a:t>
            </a:r>
            <a:endParaRPr sz="2400">
              <a:latin typeface="DejaVu Serif"/>
              <a:cs typeface="DejaVu Serif"/>
            </a:endParaRPr>
          </a:p>
          <a:p>
            <a:pPr marL="12700" marR="754380">
              <a:lnSpc>
                <a:spcPct val="114599"/>
              </a:lnSpc>
            </a:pPr>
            <a:r>
              <a:rPr sz="2400" dirty="0">
                <a:latin typeface="DejaVu Serif"/>
                <a:cs typeface="DejaVu Serif"/>
              </a:rPr>
              <a:t>(2) Psikososyal koruma, önleme ve krize müdahale hizmetlerinde okul ekibinin</a:t>
            </a:r>
            <a:r>
              <a:rPr sz="2400" spc="-100" dirty="0">
                <a:latin typeface="DejaVu Serif"/>
                <a:cs typeface="DejaVu Serif"/>
              </a:rPr>
              <a:t> </a:t>
            </a:r>
            <a:r>
              <a:rPr sz="2400" dirty="0">
                <a:latin typeface="DejaVu Serif"/>
                <a:cs typeface="DejaVu Serif"/>
              </a:rPr>
              <a:t>görev,  yetki ve sorumlulukları</a:t>
            </a:r>
            <a:r>
              <a:rPr sz="2400" spc="-5" dirty="0">
                <a:latin typeface="DejaVu Serif"/>
                <a:cs typeface="DejaVu Serif"/>
              </a:rPr>
              <a:t> </a:t>
            </a:r>
            <a:r>
              <a:rPr sz="2400" dirty="0">
                <a:latin typeface="DejaVu Serif"/>
                <a:cs typeface="DejaVu Serif"/>
              </a:rPr>
              <a:t>şunlardır:</a:t>
            </a:r>
            <a:endParaRPr sz="2400">
              <a:latin typeface="DejaVu Serif"/>
              <a:cs typeface="DejaVu Serif"/>
            </a:endParaRPr>
          </a:p>
          <a:p>
            <a:pPr marL="12700" marR="868044">
              <a:lnSpc>
                <a:spcPct val="114599"/>
              </a:lnSpc>
              <a:buAutoNum type="alphaLcParenR"/>
              <a:tabLst>
                <a:tab pos="410845" algn="l"/>
              </a:tabLst>
            </a:pPr>
            <a:r>
              <a:rPr sz="2400" dirty="0">
                <a:latin typeface="DejaVu Serif"/>
                <a:cs typeface="DejaVu Serif"/>
              </a:rPr>
              <a:t>Okul ekibi birinci dönemin başı, ikinci dönemin başı ve ikinci dönemin sonu</a:t>
            </a:r>
            <a:r>
              <a:rPr sz="2400" spc="-100" dirty="0">
                <a:latin typeface="DejaVu Serif"/>
                <a:cs typeface="DejaVu Serif"/>
              </a:rPr>
              <a:t> </a:t>
            </a:r>
            <a:r>
              <a:rPr sz="2400" dirty="0">
                <a:latin typeface="DejaVu Serif"/>
                <a:cs typeface="DejaVu Serif"/>
              </a:rPr>
              <a:t>olmak  üzere yılda üç kez ve ihtiyaç duyulan hâllerde</a:t>
            </a:r>
            <a:r>
              <a:rPr sz="2400" spc="-15" dirty="0">
                <a:latin typeface="DejaVu Serif"/>
                <a:cs typeface="DejaVu Serif"/>
              </a:rPr>
              <a:t> </a:t>
            </a:r>
            <a:r>
              <a:rPr sz="2400" dirty="0">
                <a:latin typeface="DejaVu Serif"/>
                <a:cs typeface="DejaVu Serif"/>
              </a:rPr>
              <a:t>toplanır.</a:t>
            </a:r>
            <a:endParaRPr sz="2400">
              <a:latin typeface="DejaVu Serif"/>
              <a:cs typeface="DejaVu Serif"/>
            </a:endParaRPr>
          </a:p>
          <a:p>
            <a:pPr marL="475615" indent="-462915">
              <a:lnSpc>
                <a:spcPct val="100000"/>
              </a:lnSpc>
              <a:spcBef>
                <a:spcPts val="415"/>
              </a:spcBef>
              <a:buAutoNum type="alphaLcParenR"/>
              <a:tabLst>
                <a:tab pos="476250" algn="l"/>
              </a:tabLst>
            </a:pPr>
            <a:r>
              <a:rPr sz="2400" b="1" dirty="0">
                <a:latin typeface="DejaVu Serif"/>
                <a:cs typeface="DejaVu Serif"/>
              </a:rPr>
              <a:t>Okul genelinde travma/kriz durumlarında psikososyal koruma, önleme ve</a:t>
            </a:r>
            <a:r>
              <a:rPr sz="2400" b="1" spc="-100" dirty="0">
                <a:latin typeface="DejaVu Serif"/>
                <a:cs typeface="DejaVu Serif"/>
              </a:rPr>
              <a:t> </a:t>
            </a:r>
            <a:r>
              <a:rPr sz="2400" b="1" dirty="0">
                <a:latin typeface="DejaVu Serif"/>
                <a:cs typeface="DejaVu Serif"/>
              </a:rPr>
              <a:t>krize</a:t>
            </a:r>
            <a:endParaRPr sz="2400">
              <a:latin typeface="DejaVu Serif"/>
              <a:cs typeface="DejaVu Serif"/>
            </a:endParaRPr>
          </a:p>
          <a:p>
            <a:pPr marL="12700">
              <a:lnSpc>
                <a:spcPct val="100000"/>
              </a:lnSpc>
              <a:spcBef>
                <a:spcPts val="420"/>
              </a:spcBef>
            </a:pPr>
            <a:r>
              <a:rPr sz="2400" dirty="0">
                <a:latin typeface="DejaVu Serif"/>
                <a:cs typeface="DejaVu Serif"/>
              </a:rPr>
              <a:t>müdahale hizmetlerini planlar ve</a:t>
            </a:r>
            <a:r>
              <a:rPr sz="2400" spc="-10" dirty="0">
                <a:latin typeface="DejaVu Serif"/>
                <a:cs typeface="DejaVu Serif"/>
              </a:rPr>
              <a:t> </a:t>
            </a:r>
            <a:r>
              <a:rPr sz="2400" dirty="0">
                <a:latin typeface="DejaVu Serif"/>
                <a:cs typeface="DejaVu Serif"/>
              </a:rPr>
              <a:t>gerçekleştirir.</a:t>
            </a:r>
            <a:endParaRPr sz="2400">
              <a:latin typeface="DejaVu Serif"/>
              <a:cs typeface="DejaVu Serif"/>
            </a:endParaRPr>
          </a:p>
          <a:p>
            <a:pPr marL="12700" marR="524510">
              <a:lnSpc>
                <a:spcPct val="114599"/>
              </a:lnSpc>
              <a:buAutoNum type="alphaLcParenR" startAt="3"/>
              <a:tabLst>
                <a:tab pos="399415" algn="l"/>
              </a:tabLst>
            </a:pPr>
            <a:r>
              <a:rPr sz="2400" dirty="0">
                <a:latin typeface="DejaVu Serif"/>
                <a:cs typeface="DejaVu Serif"/>
              </a:rPr>
              <a:t>Okul ekibi travma/kriz durumunun hemen ardından ayrıntılı bilgi edinmek amacıyla  “Psikososyal Koruma, Önleme ve Krize Müdahale Hizmetleri Gözlem Formu” nu</a:t>
            </a:r>
            <a:r>
              <a:rPr sz="2400" spc="-100" dirty="0">
                <a:latin typeface="DejaVu Serif"/>
                <a:cs typeface="DejaVu Serif"/>
              </a:rPr>
              <a:t> </a:t>
            </a:r>
            <a:r>
              <a:rPr sz="2400" dirty="0">
                <a:latin typeface="DejaVu Serif"/>
                <a:cs typeface="DejaVu Serif"/>
              </a:rPr>
              <a:t>(EK-1)  doldurur.</a:t>
            </a:r>
            <a:endParaRPr sz="2400">
              <a:latin typeface="DejaVu Serif"/>
              <a:cs typeface="DejaVu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1315</Words>
  <Application>Microsoft Office PowerPoint</Application>
  <PresentationFormat>Özel</PresentationFormat>
  <Paragraphs>97</Paragraphs>
  <Slides>28</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28</vt:i4>
      </vt:variant>
    </vt:vector>
  </HeadingPairs>
  <TitlesOfParts>
    <vt:vector size="39" baseType="lpstr">
      <vt:lpstr>Arial</vt:lpstr>
      <vt:lpstr>Arial Black</vt:lpstr>
      <vt:lpstr>Calibri</vt:lpstr>
      <vt:lpstr>DejaVu Sans</vt:lpstr>
      <vt:lpstr>DejaVu Serif</vt:lpstr>
      <vt:lpstr>Georgia</vt:lpstr>
      <vt:lpstr>Noto Sans</vt:lpstr>
      <vt:lpstr>Times New Roman</vt:lpstr>
      <vt:lpstr>Trebuchet MS</vt:lpstr>
      <vt:lpstr>Verdana</vt:lpstr>
      <vt:lpstr>Office Theme</vt:lpstr>
      <vt:lpstr>PowerPoint Sunusu</vt:lpstr>
      <vt:lpstr>REHBERLİK ÖĞRETMENİ OLMAYAN OKULLARDA REHBERLİK  PROGRAMI HAZIRLAMA VE VERİ GİRİŞLERİ</vt:lpstr>
      <vt:lpstr>REHBERLİK ÖĞRETMENİ OLMAYAN OKULLARDA REHBERLİK  PROGRAMI HAZIRLAMA VE VERİ GİRİŞLERİ</vt:lpstr>
      <vt:lpstr>REHBERLİK ÖĞRETMENİ OLMAYAN OKULLARDA REHBERLİK  PROGRAMI HAZIRLAMA VE VERİ GİRİŞLERİ</vt:lpstr>
      <vt:lpstr>MİLLÎ EĞİTİM BAKANLIĞI REHBERLİK HİZMETLERİ  YÖNETMELİĞİ</vt:lpstr>
      <vt:lpstr>MİLLÎ EĞİTİM BAKANLIĞI REHBERLİK HİZMETLERİ  YÖNETMELİĞİ</vt:lpstr>
      <vt:lpstr>MİLLÎ EĞİTİM BAKANLIĞI REHBERLİK HİZMETLERİ  YÖNETMELİĞİ</vt:lpstr>
      <vt:lpstr>MİLLÎ EĞİTİM BAKANLIĞI REHBERLİK HİZMETLERİ  YÖNETMELİĞİ</vt:lpstr>
      <vt:lpstr>Okul psikososyal koruma, önleme ve krize müdahale ekibi</vt:lpstr>
      <vt:lpstr>Okul psikososyal koruma, önleme ve krize müdahale ekibi</vt:lpstr>
      <vt:lpstr>Okul psikososyal koruma, önleme ve krize müdahale ekibi</vt:lpstr>
      <vt:lpstr>EK-1</vt:lpstr>
      <vt:lpstr>EK-1</vt:lpstr>
      <vt:lpstr>EK-2</vt:lpstr>
      <vt:lpstr>EK-3</vt:lpstr>
      <vt:lpstr>EK-4</vt:lpstr>
      <vt:lpstr>BAĞIMLILIKLA MÜCADELE KAPSAMINDA OKULLARINIZDA  YARARLANABİLECEĞİNİZ KAYNAKLAR</vt:lpstr>
      <vt:lpstr>BAĞIMLILIKLA MÜCADELE KAPSAMINDA OKULLARINIZDA  YARARLANABİLECEĞİNİZ KAYNAKLAR</vt:lpstr>
      <vt:lpstr>BAĞIMLILIKLA MÜCADELE KAPSAMINDA OKULLARINIZDA  YARARLANABİLECEĞİNİZ KAYNAKLAR</vt:lpstr>
      <vt:lpstr>OKUL VE SINIF REHBERLİK PROGRAMLARININ  HAZIRLANMASI</vt:lpstr>
      <vt:lpstr>OKUL VE SINIF REHBERLİK PROGRAMLARININ  HAZIRLANMASI</vt:lpstr>
      <vt:lpstr>OKUL VE SINIF REHBERLİK PROGRAMLARININ  HAZIRLANMASI</vt:lpstr>
      <vt:lpstr>YARARLANILACAK FORMLAR</vt:lpstr>
      <vt:lpstr>SINIF RİSK HARİTASI</vt:lpstr>
      <vt:lpstr>SINIF RİSK HARİTASI</vt:lpstr>
      <vt:lpstr>OKULLARDA UYGULANACAK (RİBA) REHBERLİK İHTİYAÇ  BELİRLEME ANKETLERİ</vt:lpstr>
      <vt:lpstr>OKUL REHBERLİK HİZMETLERİ YÜRÜTME KOMİSYONUNDA  RAM ADINA YER ALACAK GÜNDEM MADDELERİ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REHBER ÖĞRETMENİ OLMAYAN OKULLARDA YÜRÜTÜLEN REHBERLİK HİZMETLERİ</dc:title>
  <dc:creator>Emre OKYAR</dc:creator>
  <cp:keywords>DADlEoyjxpw,BADeBScGi68</cp:keywords>
  <cp:lastModifiedBy>dell</cp:lastModifiedBy>
  <cp:revision>1</cp:revision>
  <dcterms:created xsi:type="dcterms:W3CDTF">2019-09-10T15:39:20Z</dcterms:created>
  <dcterms:modified xsi:type="dcterms:W3CDTF">2019-10-21T07:33:30Z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2019-09-10T00:00:00Z</vt:filetime>
  </property>
  <property fmtid="{D5CDD505-2E9C-101B-9397-08002B2CF9AE}" pid="3" name="Creator">
    <vt:lpwstr>Canva</vt:lpwstr>
  </property>
  <property fmtid="{D5CDD505-2E9C-101B-9397-08002B2CF9AE}" pid="4" name="LastSaved">
    <vt:filetime>2019-09-10T00:00:00Z</vt:filetime>
  </property>
</Properties>
</file>